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
  </p:notesMasterIdLst>
  <p:handoutMasterIdLst>
    <p:handoutMasterId r:id="rId32"/>
  </p:handoutMasterIdLst>
  <p:sldIdLst>
    <p:sldId id="256" r:id="rId5"/>
    <p:sldId id="640" r:id="rId6"/>
    <p:sldId id="641" r:id="rId7"/>
    <p:sldId id="642" r:id="rId8"/>
    <p:sldId id="643" r:id="rId9"/>
    <p:sldId id="644" r:id="rId10"/>
    <p:sldId id="645" r:id="rId11"/>
    <p:sldId id="363" r:id="rId12"/>
    <p:sldId id="651" r:id="rId13"/>
    <p:sldId id="652" r:id="rId14"/>
    <p:sldId id="404" r:id="rId15"/>
    <p:sldId id="405" r:id="rId16"/>
    <p:sldId id="537" r:id="rId17"/>
    <p:sldId id="654" r:id="rId18"/>
    <p:sldId id="656" r:id="rId19"/>
    <p:sldId id="657" r:id="rId20"/>
    <p:sldId id="424" r:id="rId21"/>
    <p:sldId id="646" r:id="rId22"/>
    <p:sldId id="647" r:id="rId23"/>
    <p:sldId id="648" r:id="rId24"/>
    <p:sldId id="653" r:id="rId25"/>
    <p:sldId id="650" r:id="rId26"/>
    <p:sldId id="526" r:id="rId27"/>
    <p:sldId id="655" r:id="rId28"/>
    <p:sldId id="616" r:id="rId29"/>
    <p:sldId id="303" r:id="rId30"/>
  </p:sldIdLst>
  <p:sldSz cx="12192000" cy="6858000"/>
  <p:notesSz cx="7172325" cy="9385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F9E9C8-D7E0-4736-AF41-41FBAFE93DEB}">
          <p14:sldIdLst>
            <p14:sldId id="256"/>
            <p14:sldId id="640"/>
            <p14:sldId id="641"/>
            <p14:sldId id="642"/>
            <p14:sldId id="643"/>
            <p14:sldId id="644"/>
            <p14:sldId id="645"/>
            <p14:sldId id="363"/>
            <p14:sldId id="651"/>
            <p14:sldId id="652"/>
            <p14:sldId id="404"/>
            <p14:sldId id="405"/>
            <p14:sldId id="537"/>
            <p14:sldId id="654"/>
            <p14:sldId id="656"/>
            <p14:sldId id="657"/>
            <p14:sldId id="424"/>
            <p14:sldId id="646"/>
            <p14:sldId id="647"/>
            <p14:sldId id="648"/>
            <p14:sldId id="653"/>
            <p14:sldId id="650"/>
            <p14:sldId id="526"/>
            <p14:sldId id="655"/>
            <p14:sldId id="616"/>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37969F-50FD-41BD-A65F-C37209224EFB}" v="9" dt="2021-12-06T16:30:04.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2" autoAdjust="0"/>
    <p:restoredTop sz="94715" autoAdjust="0"/>
  </p:normalViewPr>
  <p:slideViewPr>
    <p:cSldViewPr snapToGrid="0">
      <p:cViewPr varScale="1">
        <p:scale>
          <a:sx n="85" d="100"/>
          <a:sy n="85" d="100"/>
        </p:scale>
        <p:origin x="242" y="31"/>
      </p:cViewPr>
      <p:guideLst>
        <p:guide orient="horz" pos="2160"/>
        <p:guide pos="3840"/>
      </p:guideLst>
    </p:cSldViewPr>
  </p:slideViewPr>
  <p:notesTextViewPr>
    <p:cViewPr>
      <p:scale>
        <a:sx n="3" d="2"/>
        <a:sy n="3" d="2"/>
      </p:scale>
      <p:origin x="0" y="0"/>
    </p:cViewPr>
  </p:notesTextViewPr>
  <p:sorterViewPr>
    <p:cViewPr>
      <p:scale>
        <a:sx n="125" d="100"/>
        <a:sy n="125" d="100"/>
      </p:scale>
      <p:origin x="0" y="-61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08325"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62413" y="0"/>
            <a:ext cx="3108325" cy="469900"/>
          </a:xfrm>
          <a:prstGeom prst="rect">
            <a:avLst/>
          </a:prstGeom>
        </p:spPr>
        <p:txBody>
          <a:bodyPr vert="horz" lIns="91440" tIns="45720" rIns="91440" bIns="45720" rtlCol="0"/>
          <a:lstStyle>
            <a:lvl1pPr algn="r">
              <a:defRPr sz="1200"/>
            </a:lvl1pPr>
          </a:lstStyle>
          <a:p>
            <a:fld id="{40E6BA15-E163-4423-8402-457AB5128923}" type="datetimeFigureOut">
              <a:rPr lang="en-US" smtClean="0"/>
              <a:t>3/22/2022</a:t>
            </a:fld>
            <a:endParaRPr lang="en-US"/>
          </a:p>
        </p:txBody>
      </p:sp>
      <p:sp>
        <p:nvSpPr>
          <p:cNvPr id="4" name="Footer Placeholder 3"/>
          <p:cNvSpPr>
            <a:spLocks noGrp="1"/>
          </p:cNvSpPr>
          <p:nvPr>
            <p:ph type="ftr" sz="quarter" idx="2"/>
          </p:nvPr>
        </p:nvSpPr>
        <p:spPr>
          <a:xfrm>
            <a:off x="0" y="8915400"/>
            <a:ext cx="3108325"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62413" y="8915400"/>
            <a:ext cx="3108325" cy="469900"/>
          </a:xfrm>
          <a:prstGeom prst="rect">
            <a:avLst/>
          </a:prstGeom>
        </p:spPr>
        <p:txBody>
          <a:bodyPr vert="horz" lIns="91440" tIns="45720" rIns="91440" bIns="45720" rtlCol="0" anchor="b"/>
          <a:lstStyle>
            <a:lvl1pPr algn="r">
              <a:defRPr sz="1200"/>
            </a:lvl1pPr>
          </a:lstStyle>
          <a:p>
            <a:fld id="{7C85E440-3C21-4465-A763-BB191D56D57D}" type="slidenum">
              <a:rPr lang="en-US" smtClean="0"/>
              <a:t>‹#›</a:t>
            </a:fld>
            <a:endParaRPr lang="en-US"/>
          </a:p>
        </p:txBody>
      </p:sp>
    </p:spTree>
    <p:extLst>
      <p:ext uri="{BB962C8B-B14F-4D97-AF65-F5344CB8AC3E}">
        <p14:creationId xmlns:p14="http://schemas.microsoft.com/office/powerpoint/2010/main" val="146052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08008" cy="470895"/>
          </a:xfrm>
          <a:prstGeom prst="rect">
            <a:avLst/>
          </a:prstGeom>
        </p:spPr>
        <p:txBody>
          <a:bodyPr vert="horz" lIns="94613" tIns="47306" rIns="94613" bIns="47306" rtlCol="0"/>
          <a:lstStyle>
            <a:lvl1pPr algn="l">
              <a:defRPr sz="1200"/>
            </a:lvl1pPr>
          </a:lstStyle>
          <a:p>
            <a:endParaRPr lang="en-US"/>
          </a:p>
        </p:txBody>
      </p:sp>
      <p:sp>
        <p:nvSpPr>
          <p:cNvPr id="3" name="Date Placeholder 2"/>
          <p:cNvSpPr>
            <a:spLocks noGrp="1"/>
          </p:cNvSpPr>
          <p:nvPr>
            <p:ph type="dt" idx="1"/>
          </p:nvPr>
        </p:nvSpPr>
        <p:spPr>
          <a:xfrm>
            <a:off x="4062658" y="0"/>
            <a:ext cx="3108008" cy="470895"/>
          </a:xfrm>
          <a:prstGeom prst="rect">
            <a:avLst/>
          </a:prstGeom>
        </p:spPr>
        <p:txBody>
          <a:bodyPr vert="horz" lIns="94613" tIns="47306" rIns="94613" bIns="47306" rtlCol="0"/>
          <a:lstStyle>
            <a:lvl1pPr algn="r">
              <a:defRPr sz="1200"/>
            </a:lvl1pPr>
          </a:lstStyle>
          <a:p>
            <a:fld id="{B4558BFC-944D-49E4-BD72-A803B8B3DEE8}" type="datetimeFigureOut">
              <a:rPr lang="en-US" smtClean="0"/>
              <a:t>3/22/2022</a:t>
            </a:fld>
            <a:endParaRPr lang="en-US"/>
          </a:p>
        </p:txBody>
      </p:sp>
      <p:sp>
        <p:nvSpPr>
          <p:cNvPr id="4" name="Slide Image Placeholder 3"/>
          <p:cNvSpPr>
            <a:spLocks noGrp="1" noRot="1" noChangeAspect="1"/>
          </p:cNvSpPr>
          <p:nvPr>
            <p:ph type="sldImg" idx="2"/>
          </p:nvPr>
        </p:nvSpPr>
        <p:spPr>
          <a:xfrm>
            <a:off x="771525" y="1173163"/>
            <a:ext cx="5629275" cy="3167062"/>
          </a:xfrm>
          <a:prstGeom prst="rect">
            <a:avLst/>
          </a:prstGeom>
          <a:noFill/>
          <a:ln w="12700">
            <a:solidFill>
              <a:prstClr val="black"/>
            </a:solidFill>
          </a:ln>
        </p:spPr>
        <p:txBody>
          <a:bodyPr vert="horz" lIns="94613" tIns="47306" rIns="94613" bIns="47306" rtlCol="0" anchor="ctr"/>
          <a:lstStyle/>
          <a:p>
            <a:endParaRPr lang="en-US"/>
          </a:p>
        </p:txBody>
      </p:sp>
      <p:sp>
        <p:nvSpPr>
          <p:cNvPr id="5" name="Notes Placeholder 4"/>
          <p:cNvSpPr>
            <a:spLocks noGrp="1"/>
          </p:cNvSpPr>
          <p:nvPr>
            <p:ph type="body" sz="quarter" idx="3"/>
          </p:nvPr>
        </p:nvSpPr>
        <p:spPr>
          <a:xfrm>
            <a:off x="717233" y="4516676"/>
            <a:ext cx="5737860" cy="3695462"/>
          </a:xfrm>
          <a:prstGeom prst="rect">
            <a:avLst/>
          </a:prstGeom>
        </p:spPr>
        <p:txBody>
          <a:bodyPr vert="horz" lIns="94613" tIns="47306" rIns="94613" bIns="4730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4407"/>
            <a:ext cx="3108008" cy="470894"/>
          </a:xfrm>
          <a:prstGeom prst="rect">
            <a:avLst/>
          </a:prstGeom>
        </p:spPr>
        <p:txBody>
          <a:bodyPr vert="horz" lIns="94613" tIns="47306" rIns="94613" bIns="47306" rtlCol="0" anchor="b"/>
          <a:lstStyle>
            <a:lvl1pPr algn="l">
              <a:defRPr sz="1200"/>
            </a:lvl1pPr>
          </a:lstStyle>
          <a:p>
            <a:endParaRPr lang="en-US"/>
          </a:p>
        </p:txBody>
      </p:sp>
      <p:sp>
        <p:nvSpPr>
          <p:cNvPr id="7" name="Slide Number Placeholder 6"/>
          <p:cNvSpPr>
            <a:spLocks noGrp="1"/>
          </p:cNvSpPr>
          <p:nvPr>
            <p:ph type="sldNum" sz="quarter" idx="5"/>
          </p:nvPr>
        </p:nvSpPr>
        <p:spPr>
          <a:xfrm>
            <a:off x="4062658" y="8914407"/>
            <a:ext cx="3108008" cy="470894"/>
          </a:xfrm>
          <a:prstGeom prst="rect">
            <a:avLst/>
          </a:prstGeom>
        </p:spPr>
        <p:txBody>
          <a:bodyPr vert="horz" lIns="94613" tIns="47306" rIns="94613" bIns="47306" rtlCol="0" anchor="b"/>
          <a:lstStyle>
            <a:lvl1pPr algn="r">
              <a:defRPr sz="1200"/>
            </a:lvl1pPr>
          </a:lstStyle>
          <a:p>
            <a:fld id="{B90520EB-D546-4517-BC40-283B2544C91D}" type="slidenum">
              <a:rPr lang="en-US" smtClean="0"/>
              <a:t>‹#›</a:t>
            </a:fld>
            <a:endParaRPr lang="en-US"/>
          </a:p>
        </p:txBody>
      </p:sp>
    </p:spTree>
    <p:extLst>
      <p:ext uri="{BB962C8B-B14F-4D97-AF65-F5344CB8AC3E}">
        <p14:creationId xmlns:p14="http://schemas.microsoft.com/office/powerpoint/2010/main" val="2140729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avage.nps.edu/EthicalControl/license.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waymo.com/2020/04/off-road-but-not-offline--simulation27.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is unrestricted.</a:t>
            </a:r>
            <a:r>
              <a:rPr lang="en-US" baseline="0" dirty="0"/>
              <a:t>  </a:t>
            </a:r>
            <a:r>
              <a:rPr lang="en-US" dirty="0"/>
              <a:t>See</a:t>
            </a:r>
            <a:r>
              <a:rPr lang="en-US" baseline="0" dirty="0"/>
              <a:t> </a:t>
            </a:r>
            <a:r>
              <a:rPr lang="en-US" sz="1200" dirty="0">
                <a:hlinkClick r:id="" action="ppaction://noaction"/>
              </a:rPr>
              <a:t>Open-Source License for Ethical Control</a:t>
            </a:r>
            <a:r>
              <a:rPr lang="en-US" sz="1200" baseline="0" dirty="0"/>
              <a:t> for</a:t>
            </a:r>
            <a:r>
              <a:rPr lang="en-US" dirty="0"/>
              <a:t> details controlling this work.  All ideas expressed remain the opinions of originators and do not represent the U.S. Department of Defense.</a:t>
            </a:r>
            <a:endParaRPr lang="en-US" dirty="0">
              <a:hlinkClick r:id="rId3"/>
            </a:endParaRPr>
          </a:p>
        </p:txBody>
      </p:sp>
      <p:sp>
        <p:nvSpPr>
          <p:cNvPr id="4" name="Slide Number Placeholder 3"/>
          <p:cNvSpPr>
            <a:spLocks noGrp="1"/>
          </p:cNvSpPr>
          <p:nvPr>
            <p:ph type="sldNum" sz="quarter" idx="10"/>
          </p:nvPr>
        </p:nvSpPr>
        <p:spPr/>
        <p:txBody>
          <a:bodyPr/>
          <a:lstStyle/>
          <a:p>
            <a:fld id="{B90520EB-D546-4517-BC40-283B2544C91D}" type="slidenum">
              <a:rPr lang="en-US" smtClean="0"/>
              <a:t>1</a:t>
            </a:fld>
            <a:endParaRPr lang="en-US"/>
          </a:p>
        </p:txBody>
      </p:sp>
    </p:spTree>
    <p:extLst>
      <p:ext uri="{BB962C8B-B14F-4D97-AF65-F5344CB8AC3E}">
        <p14:creationId xmlns:p14="http://schemas.microsoft.com/office/powerpoint/2010/main" val="40552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061B97-FC62-4933-AA89-3AC1A96B8F7A}" type="slidenum">
              <a:rPr lang="en-US" smtClean="0"/>
              <a:pPr/>
              <a:t>25</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r>
              <a:rPr lang="en-US" dirty="0"/>
              <a:t>Questions and feedback are always welcome.</a:t>
            </a:r>
            <a:r>
              <a:rPr lang="en-US" baseline="0" dirty="0"/>
              <a:t>  Thanks for considering the possibilities.</a:t>
            </a:r>
            <a:endParaRPr lang="en-US" dirty="0"/>
          </a:p>
        </p:txBody>
      </p:sp>
    </p:spTree>
    <p:extLst>
      <p:ext uri="{BB962C8B-B14F-4D97-AF65-F5344CB8AC3E}">
        <p14:creationId xmlns:p14="http://schemas.microsoft.com/office/powerpoint/2010/main" val="72472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061B97-FC62-4933-AA89-3AC1A96B8F7A}" type="slidenum">
              <a:rPr lang="en-US" smtClean="0"/>
              <a:pPr/>
              <a:t>26</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r>
              <a:rPr lang="en-US" dirty="0"/>
              <a:t>Questions and feedback are always welcome.</a:t>
            </a:r>
            <a:r>
              <a:rPr lang="en-US" baseline="0" dirty="0"/>
              <a:t>  Thanks for considering the possibilities.</a:t>
            </a:r>
            <a:endParaRPr lang="en-US" dirty="0"/>
          </a:p>
        </p:txBody>
      </p:sp>
    </p:spTree>
    <p:extLst>
      <p:ext uri="{BB962C8B-B14F-4D97-AF65-F5344CB8AC3E}">
        <p14:creationId xmlns:p14="http://schemas.microsoft.com/office/powerpoint/2010/main" val="322219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520EB-D546-4517-BC40-283B2544C91D}" type="slidenum">
              <a:rPr lang="en-US" smtClean="0"/>
              <a:t>2</a:t>
            </a:fld>
            <a:endParaRPr lang="en-US"/>
          </a:p>
        </p:txBody>
      </p:sp>
    </p:spTree>
    <p:extLst>
      <p:ext uri="{BB962C8B-B14F-4D97-AF65-F5344CB8AC3E}">
        <p14:creationId xmlns:p14="http://schemas.microsoft.com/office/powerpoint/2010/main" val="45525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a:t>
            </a:fld>
            <a:endParaRPr lang="en-US"/>
          </a:p>
        </p:txBody>
      </p:sp>
    </p:spTree>
    <p:extLst>
      <p:ext uri="{BB962C8B-B14F-4D97-AF65-F5344CB8AC3E}">
        <p14:creationId xmlns:p14="http://schemas.microsoft.com/office/powerpoint/2010/main" val="3298723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a:t>
            </a:fld>
            <a:endParaRPr lang="en-US"/>
          </a:p>
        </p:txBody>
      </p:sp>
    </p:spTree>
    <p:extLst>
      <p:ext uri="{BB962C8B-B14F-4D97-AF65-F5344CB8AC3E}">
        <p14:creationId xmlns:p14="http://schemas.microsoft.com/office/powerpoint/2010/main" val="2521607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12</a:t>
            </a:fld>
            <a:endParaRPr lang="en-US"/>
          </a:p>
        </p:txBody>
      </p:sp>
    </p:spTree>
    <p:extLst>
      <p:ext uri="{BB962C8B-B14F-4D97-AF65-F5344CB8AC3E}">
        <p14:creationId xmlns:p14="http://schemas.microsoft.com/office/powerpoint/2010/main" val="375243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https://blog.waymo.com/2020/04/off-road-but-not-offline--simulation27.html</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13</a:t>
            </a:fld>
            <a:endParaRPr lang="en-US"/>
          </a:p>
        </p:txBody>
      </p:sp>
    </p:spTree>
    <p:extLst>
      <p:ext uri="{BB962C8B-B14F-4D97-AF65-F5344CB8AC3E}">
        <p14:creationId xmlns:p14="http://schemas.microsoft.com/office/powerpoint/2010/main" val="225500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17</a:t>
            </a:fld>
            <a:endParaRPr lang="en-US"/>
          </a:p>
        </p:txBody>
      </p:sp>
    </p:spTree>
    <p:extLst>
      <p:ext uri="{BB962C8B-B14F-4D97-AF65-F5344CB8AC3E}">
        <p14:creationId xmlns:p14="http://schemas.microsoft.com/office/powerpoint/2010/main" val="1508490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520EB-D546-4517-BC40-283B2544C91D}" type="slidenum">
              <a:rPr lang="en-US" smtClean="0"/>
              <a:t>22</a:t>
            </a:fld>
            <a:endParaRPr lang="en-US"/>
          </a:p>
        </p:txBody>
      </p:sp>
    </p:spTree>
    <p:extLst>
      <p:ext uri="{BB962C8B-B14F-4D97-AF65-F5344CB8AC3E}">
        <p14:creationId xmlns:p14="http://schemas.microsoft.com/office/powerpoint/2010/main" val="1055952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23</a:t>
            </a:fld>
            <a:endParaRPr lang="en-US"/>
          </a:p>
        </p:txBody>
      </p:sp>
    </p:spTree>
    <p:extLst>
      <p:ext uri="{BB962C8B-B14F-4D97-AF65-F5344CB8AC3E}">
        <p14:creationId xmlns:p14="http://schemas.microsoft.com/office/powerpoint/2010/main" val="1762750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5896D2-F5A6-4209-B325-ABA77F172E48}"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59312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88852-D6C7-4DFE-ACFB-0800A8E1DDA7}"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9797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261F1-6D6F-4A4A-BE1A-7336DF89345E}"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20687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149819-783B-4316-BE89-9ECD0A060428}"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2464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C93215-503E-4746-91D9-8597F4761C5F}"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67790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3FD176-6D1F-4555-9C28-D603820ED87B}" type="datetime1">
              <a:rPr lang="en-US" smtClean="0"/>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00004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7FB244-5A65-4DEA-BD60-2A6D6048AB26}" type="datetime1">
              <a:rPr lang="en-US" smtClean="0"/>
              <a:t>3/22/2022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699519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BDDF6A-6FB0-4119-8160-C7F3DFB9E275}" type="datetime1">
              <a:rPr lang="en-US" smtClean="0"/>
              <a:t>3/22/2022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26425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2D741-0E5C-45AE-96A8-D07B0307CEFF}" type="datetime1">
              <a:rPr lang="en-US" smtClean="0"/>
              <a:t>3/22/2022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89319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8E215F-66DC-40E7-8031-AD36DF138711}" type="datetime1">
              <a:rPr lang="en-US" smtClean="0"/>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92999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B8FBE2-6213-4044-B047-101A2DBFF4B5}" type="datetime1">
              <a:rPr lang="en-US" smtClean="0"/>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0236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105186-8A4E-44CA-87BC-7A1B801B1048}" type="datetime1">
              <a:rPr lang="en-US" smtClean="0"/>
              <a:t>3/22/2022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A39DF-61A9-4ACA-B734-536BAC9BE44A}" type="slidenum">
              <a:rPr lang="en-US" smtClean="0"/>
              <a:t>‹#›</a:t>
            </a:fld>
            <a:endParaRPr lang="en-US"/>
          </a:p>
        </p:txBody>
      </p:sp>
    </p:spTree>
    <p:extLst>
      <p:ext uri="{BB962C8B-B14F-4D97-AF65-F5344CB8AC3E}">
        <p14:creationId xmlns:p14="http://schemas.microsoft.com/office/powerpoint/2010/main" val="2393447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iki.nps.edu/display/NOW/2016/01/20/Trusting+Software+and+Trusting+Dat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iki.nps.edu/download/attachments/646217873/p761-thompson.pdf?version=1&amp;modificationDate=1460915449000&amp;api=v2"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aai.org/ojs/index.php/aimagazine/article/view/284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3" Type="http://schemas.openxmlformats.org/officeDocument/2006/relationships/hyperlink" Target="https://blog.waymo.com/2020/04/off-road-but-not-offline--simulation27.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nscai.gov/"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alhoun.nps.edu/handle/10945/64266"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cna.org/CNA_files/PDF/Dimensions-of-Autonomous-Decision-making.pdf"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sisostds.org/StandardsActivities/DevelopmentGroups/VVAProductsPDG.asp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iki.nps.edu/display/NOW/Data+Strategy+for+Unmanned+System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Homunculu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en.wikipedia.org/wiki/Mechanical_Turk"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doi.org/10.17226/26181"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en.unesco.org/news/unesco-member-states-adopt-first-ever-global-agreement-ethics-artificial-intelligenc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hks.harvard.edu/sites/default/files/centers/wiener/programs/pcj/files/you_get_what_you_measure.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mailto:brutzman@nps.ed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faculty.nps.edu/brutzma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mailto:clblais@nps.edu"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nps.edu/faculty-profiles/-/cv/clblai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esd.whs.mil/portals/54/documents/dd/issuances/dodd/300009p.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3222" y="270590"/>
            <a:ext cx="11205555" cy="2330720"/>
          </a:xfrm>
        </p:spPr>
        <p:txBody>
          <a:bodyPr>
            <a:noAutofit/>
          </a:bodyPr>
          <a:lstStyle/>
          <a:p>
            <a:r>
              <a:rPr lang="en-US" sz="4800" b="1" dirty="0">
                <a:solidFill>
                  <a:schemeClr val="accent5">
                    <a:lumMod val="50000"/>
                  </a:schemeClr>
                </a:solidFill>
              </a:rPr>
              <a:t>Meaningful Metrics for Demonstrating </a:t>
            </a:r>
            <a:br>
              <a:rPr lang="en-US" sz="4800" b="1" dirty="0">
                <a:solidFill>
                  <a:schemeClr val="accent5">
                    <a:lumMod val="50000"/>
                  </a:schemeClr>
                </a:solidFill>
              </a:rPr>
            </a:br>
            <a:r>
              <a:rPr lang="en-US" sz="4800" b="1" dirty="0">
                <a:solidFill>
                  <a:schemeClr val="accent5">
                    <a:lumMod val="50000"/>
                  </a:schemeClr>
                </a:solidFill>
              </a:rPr>
              <a:t>Ethical Supervision of Unmanned Systems</a:t>
            </a:r>
          </a:p>
        </p:txBody>
      </p:sp>
      <p:sp>
        <p:nvSpPr>
          <p:cNvPr id="3" name="Subtitle 2"/>
          <p:cNvSpPr>
            <a:spLocks noGrp="1"/>
          </p:cNvSpPr>
          <p:nvPr>
            <p:ph type="subTitle" idx="1"/>
          </p:nvPr>
        </p:nvSpPr>
        <p:spPr>
          <a:xfrm>
            <a:off x="493222" y="3424332"/>
            <a:ext cx="11205555" cy="3163078"/>
          </a:xfrm>
        </p:spPr>
        <p:txBody>
          <a:bodyPr>
            <a:normAutofit fontScale="77500" lnSpcReduction="20000"/>
          </a:bodyPr>
          <a:lstStyle/>
          <a:p>
            <a:r>
              <a:rPr lang="en-US" sz="3800" dirty="0"/>
              <a:t>Workshop on </a:t>
            </a:r>
            <a:r>
              <a:rPr lang="en-US" sz="3500" dirty="0"/>
              <a:t>Ethical Computing, </a:t>
            </a:r>
            <a:r>
              <a:rPr lang="en-US" sz="3600" dirty="0"/>
              <a:t>AAAI Spring Symposium 2022</a:t>
            </a:r>
            <a:r>
              <a:rPr lang="en-US" sz="3500" dirty="0"/>
              <a:t> </a:t>
            </a:r>
          </a:p>
          <a:p>
            <a:r>
              <a:rPr lang="en-US" sz="3500" dirty="0"/>
              <a:t>Metrics for Measuring AI's Proficiency and Competency for Ethical Reasoning</a:t>
            </a:r>
          </a:p>
          <a:p>
            <a:endParaRPr lang="en-US" sz="3500" dirty="0"/>
          </a:p>
          <a:p>
            <a:endParaRPr lang="en-US" sz="3500" dirty="0"/>
          </a:p>
          <a:p>
            <a:r>
              <a:rPr lang="en-US" sz="3500" dirty="0"/>
              <a:t>Don Brutzman and Curtis Blais</a:t>
            </a:r>
            <a:endParaRPr lang="en-US" sz="2200" dirty="0"/>
          </a:p>
          <a:p>
            <a:r>
              <a:rPr lang="en-US" sz="3500" dirty="0"/>
              <a:t>Naval Postgraduate School (NPS), Raytheon Corporation</a:t>
            </a:r>
            <a:endParaRPr lang="en-US" sz="2100" dirty="0"/>
          </a:p>
          <a:p>
            <a:endParaRPr lang="en-US" sz="1300" dirty="0"/>
          </a:p>
          <a:p>
            <a:r>
              <a:rPr lang="en-US" sz="2800" dirty="0"/>
              <a:t>23 March 2022</a:t>
            </a:r>
          </a:p>
          <a:p>
            <a:endParaRPr lang="en-US" sz="3500" dirty="0"/>
          </a:p>
          <a:p>
            <a:endParaRPr lang="en-US" dirty="0"/>
          </a:p>
        </p:txBody>
      </p:sp>
    </p:spTree>
    <p:extLst>
      <p:ext uri="{BB962C8B-B14F-4D97-AF65-F5344CB8AC3E}">
        <p14:creationId xmlns:p14="http://schemas.microsoft.com/office/powerpoint/2010/main" val="1040372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2F7C6F-0DFC-45D4-9E5F-EA0C4C5DAC11}"/>
              </a:ext>
            </a:extLst>
          </p:cNvPr>
          <p:cNvSpPr>
            <a:spLocks noGrp="1"/>
          </p:cNvSpPr>
          <p:nvPr>
            <p:ph type="title"/>
          </p:nvPr>
        </p:nvSpPr>
        <p:spPr/>
        <p:txBody>
          <a:bodyPr/>
          <a:lstStyle/>
          <a:p>
            <a:r>
              <a:rPr lang="en-US" dirty="0"/>
              <a:t>Building Ethical AI - </a:t>
            </a:r>
            <a:br>
              <a:rPr lang="en-US" dirty="0"/>
            </a:br>
            <a:br>
              <a:rPr lang="en-US" sz="2800" dirty="0"/>
            </a:br>
            <a:r>
              <a:rPr lang="en-US" dirty="0"/>
              <a:t>Moving from Theory to Practice</a:t>
            </a:r>
          </a:p>
        </p:txBody>
      </p:sp>
      <p:sp>
        <p:nvSpPr>
          <p:cNvPr id="6" name="Text Placeholder 5">
            <a:extLst>
              <a:ext uri="{FF2B5EF4-FFF2-40B4-BE49-F238E27FC236}">
                <a16:creationId xmlns:a16="http://schemas.microsoft.com/office/drawing/2014/main" id="{E1374C4C-DD4F-4626-8B95-10379FAC5D01}"/>
              </a:ext>
            </a:extLst>
          </p:cNvPr>
          <p:cNvSpPr>
            <a:spLocks noGrp="1"/>
          </p:cNvSpPr>
          <p:nvPr>
            <p:ph type="body" idx="1"/>
          </p:nvPr>
        </p:nvSpPr>
        <p:spPr/>
        <p:txBody>
          <a:bodyPr anchor="ctr"/>
          <a:lstStyle/>
          <a:p>
            <a:r>
              <a:rPr lang="en-US" dirty="0"/>
              <a:t>How do you measure that?</a:t>
            </a:r>
          </a:p>
        </p:txBody>
      </p:sp>
      <p:sp>
        <p:nvSpPr>
          <p:cNvPr id="4" name="Slide Number Placeholder 3">
            <a:extLst>
              <a:ext uri="{FF2B5EF4-FFF2-40B4-BE49-F238E27FC236}">
                <a16:creationId xmlns:a16="http://schemas.microsoft.com/office/drawing/2014/main" id="{0B97C148-4CA9-45B9-8781-3D32CA26AEED}"/>
              </a:ext>
            </a:extLst>
          </p:cNvPr>
          <p:cNvSpPr>
            <a:spLocks noGrp="1"/>
          </p:cNvSpPr>
          <p:nvPr>
            <p:ph type="sldNum" sz="quarter" idx="12"/>
          </p:nvPr>
        </p:nvSpPr>
        <p:spPr/>
        <p:txBody>
          <a:bodyPr/>
          <a:lstStyle/>
          <a:p>
            <a:fld id="{B31A39DF-61A9-4ACA-B734-536BAC9BE44A}" type="slidenum">
              <a:rPr lang="en-US" smtClean="0"/>
              <a:t>10</a:t>
            </a:fld>
            <a:endParaRPr lang="en-US"/>
          </a:p>
        </p:txBody>
      </p:sp>
    </p:spTree>
    <p:extLst>
      <p:ext uri="{BB962C8B-B14F-4D97-AF65-F5344CB8AC3E}">
        <p14:creationId xmlns:p14="http://schemas.microsoft.com/office/powerpoint/2010/main" val="3894863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676" y="365125"/>
            <a:ext cx="8877993" cy="1325563"/>
          </a:xfrm>
        </p:spPr>
        <p:txBody>
          <a:bodyPr/>
          <a:lstStyle/>
          <a:p>
            <a:r>
              <a:rPr lang="en-US" b="1" dirty="0"/>
              <a:t>Trusting Software and Trusting Data</a:t>
            </a:r>
            <a:endParaRPr lang="en-US" dirty="0"/>
          </a:p>
        </p:txBody>
      </p:sp>
      <p:sp>
        <p:nvSpPr>
          <p:cNvPr id="3" name="Content Placeholder 2"/>
          <p:cNvSpPr>
            <a:spLocks noGrp="1"/>
          </p:cNvSpPr>
          <p:nvPr>
            <p:ph idx="1"/>
          </p:nvPr>
        </p:nvSpPr>
        <p:spPr>
          <a:xfrm>
            <a:off x="461357" y="1641764"/>
            <a:ext cx="11500657" cy="5124795"/>
          </a:xfrm>
        </p:spPr>
        <p:txBody>
          <a:bodyPr>
            <a:noAutofit/>
          </a:bodyPr>
          <a:lstStyle/>
          <a:p>
            <a:r>
              <a:rPr lang="en-US" sz="2400" dirty="0">
                <a:hlinkClick r:id="rId3"/>
              </a:rPr>
              <a:t>Network Optional Warfare (NOW) Blog</a:t>
            </a:r>
            <a:r>
              <a:rPr lang="en-US" sz="2400" dirty="0"/>
              <a:t>, January 2016</a:t>
            </a:r>
          </a:p>
          <a:p>
            <a:pPr>
              <a:spcBef>
                <a:spcPts val="0"/>
              </a:spcBef>
            </a:pPr>
            <a:r>
              <a:rPr lang="en-US" sz="2200" dirty="0"/>
              <a:t>In 1983, Dennis Ritchie and Ken Thompson jointly received the Turing Award for their development of generic operating systems theory, and specifically for the implementation of the UNIX operating system. </a:t>
            </a:r>
          </a:p>
          <a:p>
            <a:pPr>
              <a:spcBef>
                <a:spcPts val="0"/>
              </a:spcBef>
            </a:pPr>
            <a:r>
              <a:rPr lang="en-US" sz="2200" dirty="0"/>
              <a:t>Ken Thompson’s lecture was  </a:t>
            </a:r>
            <a:r>
              <a:rPr lang="en-US" sz="2200" dirty="0">
                <a:hlinkClick r:id="rId4"/>
              </a:rPr>
              <a:t>Reflections on Trusting Trust</a:t>
            </a:r>
            <a:r>
              <a:rPr lang="en-US" sz="2200" dirty="0"/>
              <a:t>, with the subtitle “</a:t>
            </a:r>
            <a:r>
              <a:rPr lang="en-US" sz="2200" i="1" dirty="0"/>
              <a:t>To what extent should one trust a statement that a program is free of Trojan horses? Perhaps it is more important to trust the people who wrote the software.</a:t>
            </a:r>
            <a:r>
              <a:rPr lang="en-US" sz="2200" dirty="0"/>
              <a:t>”  This talk can still surprise: he describes source code that looks like it does one thing, but actually performs things that are quite different.</a:t>
            </a:r>
          </a:p>
          <a:p>
            <a:pPr>
              <a:spcBef>
                <a:spcPts val="0"/>
              </a:spcBef>
            </a:pPr>
            <a:r>
              <a:rPr lang="en-US" sz="2200" dirty="0"/>
              <a:t>So in effect, Ken Thompson chose his Turing Award moment to reveal to the world that he had </a:t>
            </a:r>
            <a:r>
              <a:rPr lang="en-US" sz="2200" dirty="0" err="1"/>
              <a:t>superuser</a:t>
            </a:r>
            <a:r>
              <a:rPr lang="en-US" sz="2200" dirty="0"/>
              <a:t> and user access for every Unix system and server on the planet.  Further he revealed that, even with a great many people scrutinizing and rebuilding the source code, and even despite users banging on Unix daily everywhere, anyone else might use a super password for each and every account.  Meanwhile no one else knew that the super password existed, much less that it quietly insisted on re-propagating itself in each fresh new copy of Unix. </a:t>
            </a:r>
            <a:r>
              <a:rPr lang="en-US" sz="2200" b="1" dirty="0"/>
              <a:t>No kidding. </a:t>
            </a:r>
            <a:endParaRPr lang="en-US" sz="2200" dirty="0"/>
          </a:p>
          <a:p>
            <a:pPr>
              <a:spcBef>
                <a:spcPts val="0"/>
              </a:spcBef>
            </a:pPr>
            <a:r>
              <a:rPr lang="en-US" sz="2200" dirty="0"/>
              <a:t>How does the Navy get beyond software barriers to reach the next level of capability: </a:t>
            </a:r>
          </a:p>
          <a:p>
            <a:pPr marL="0" indent="0">
              <a:spcBef>
                <a:spcPts val="0"/>
              </a:spcBef>
              <a:buNone/>
            </a:pPr>
            <a:r>
              <a:rPr lang="en-US" sz="2200" b="1" dirty="0"/>
              <a:t>    trust for shared data</a:t>
            </a:r>
            <a:r>
              <a:rPr lang="en-US" sz="2200" dirty="0"/>
              <a:t>?</a:t>
            </a:r>
          </a:p>
        </p:txBody>
      </p:sp>
      <p:pic>
        <p:nvPicPr>
          <p:cNvPr id="5" name="Picture 4">
            <a:hlinkClick r:id="rId3"/>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45190" y="539440"/>
            <a:ext cx="1402772" cy="976931"/>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a:t>
            </a:fld>
            <a:endParaRPr lang="en-US" dirty="0"/>
          </a:p>
        </p:txBody>
      </p:sp>
    </p:spTree>
    <p:extLst>
      <p:ext uri="{BB962C8B-B14F-4D97-AF65-F5344CB8AC3E}">
        <p14:creationId xmlns:p14="http://schemas.microsoft.com/office/powerpoint/2010/main" val="88059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191263" cy="1325563"/>
          </a:xfrm>
        </p:spPr>
        <p:txBody>
          <a:bodyPr>
            <a:normAutofit/>
          </a:bodyPr>
          <a:lstStyle/>
          <a:p>
            <a:r>
              <a:rPr lang="en-US" sz="3800" dirty="0"/>
              <a:t>Coactive Design and Interdependency Analysis</a:t>
            </a:r>
          </a:p>
        </p:txBody>
      </p:sp>
      <p:sp>
        <p:nvSpPr>
          <p:cNvPr id="3" name="Content Placeholder 2"/>
          <p:cNvSpPr>
            <a:spLocks noGrp="1"/>
          </p:cNvSpPr>
          <p:nvPr>
            <p:ph idx="1"/>
          </p:nvPr>
        </p:nvSpPr>
        <p:spPr>
          <a:xfrm>
            <a:off x="838199" y="1825624"/>
            <a:ext cx="10915795" cy="4818243"/>
          </a:xfrm>
        </p:spPr>
        <p:txBody>
          <a:bodyPr>
            <a:normAutofit fontScale="85000" lnSpcReduction="10000"/>
          </a:bodyPr>
          <a:lstStyle/>
          <a:p>
            <a:r>
              <a:rPr lang="en-US" dirty="0"/>
              <a:t>Matthew Johnson and Alonso Vera, “</a:t>
            </a:r>
            <a:r>
              <a:rPr lang="en-US" dirty="0">
                <a:hlinkClick r:id="rId3"/>
              </a:rPr>
              <a:t>No AI is an Island: The Case for </a:t>
            </a:r>
            <a:br>
              <a:rPr lang="en-US" dirty="0">
                <a:hlinkClick r:id="rId3"/>
              </a:rPr>
            </a:br>
            <a:r>
              <a:rPr lang="en-US" dirty="0">
                <a:hlinkClick r:id="rId3"/>
              </a:rPr>
              <a:t>Teaming Intelligence</a:t>
            </a:r>
            <a:r>
              <a:rPr lang="en-US" dirty="0"/>
              <a:t>”, </a:t>
            </a:r>
            <a:r>
              <a:rPr lang="en-US" i="1" dirty="0"/>
              <a:t>AI Magazine</a:t>
            </a:r>
            <a:r>
              <a:rPr lang="en-US" dirty="0"/>
              <a:t>, vol. 40 no.1, Spring 2019</a:t>
            </a:r>
          </a:p>
          <a:p>
            <a:r>
              <a:rPr lang="en-US" i="1" dirty="0"/>
              <a:t>Abstract</a:t>
            </a:r>
            <a:r>
              <a:rPr lang="en-US" dirty="0"/>
              <a:t>. “The purpose of this article is to draw attention to an aspect of intelligence that has not yet received significant attention from the AI community, but that plays a crucial role in a technology’s effectiveness in the world, namely teaming intelligence. We propose that Al will reach its full potential only if, as part of its intelligence, it also has enough teaming intelligence to work well with people. Although seemingly counterintuitive, the more intelligent the technological system, the greater the need for collaborative skills. This paper will argue why teaming intelligence is important to AI, provide a general structure for AI researchers to use in developing intelligent systems that team well, assess the current state of the art and, in doing so, suggest a path forward for future AI systems. This is not a call to develop a new capability, but rather, an approach to what AI capabilities should be built, and how, so as to imbue intelligent systems with teaming competence.”</a:t>
            </a:r>
          </a:p>
          <a:p>
            <a:r>
              <a:rPr lang="en-US" dirty="0"/>
              <a:t>Strong resonances exist with Ethical Control that deserve further exploration.</a:t>
            </a:r>
          </a:p>
        </p:txBody>
      </p:sp>
      <p:sp>
        <p:nvSpPr>
          <p:cNvPr id="5" name="Slide Number Placeholder 5"/>
          <p:cNvSpPr>
            <a:spLocks noGrp="1"/>
          </p:cNvSpPr>
          <p:nvPr>
            <p:ph type="sldNum" sz="quarter" idx="12"/>
          </p:nvPr>
        </p:nvSpPr>
        <p:spPr/>
        <p:txBody>
          <a:bodyPr/>
          <a:lstStyle/>
          <a:p>
            <a:fld id="{B31A39DF-61A9-4ACA-B734-536BAC9BE44A}" type="slidenum">
              <a:rPr lang="en-US" smtClean="0"/>
              <a:t>12</a:t>
            </a:fld>
            <a:endParaRPr lang="en-US" dirty="0"/>
          </a:p>
        </p:txBody>
      </p:sp>
      <p:pic>
        <p:nvPicPr>
          <p:cNvPr id="6" name="Picture 5">
            <a:hlinkClick r:id="rId3" tooltip="No AI is an Island"/>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226238" y="341792"/>
            <a:ext cx="1602990" cy="1975360"/>
          </a:xfrm>
          <a:prstGeom prst="rect">
            <a:avLst/>
          </a:prstGeom>
        </p:spPr>
      </p:pic>
    </p:spTree>
    <p:extLst>
      <p:ext uri="{BB962C8B-B14F-4D97-AF65-F5344CB8AC3E}">
        <p14:creationId xmlns:p14="http://schemas.microsoft.com/office/powerpoint/2010/main" val="412367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96533" cy="1325563"/>
          </a:xfrm>
        </p:spPr>
        <p:txBody>
          <a:bodyPr>
            <a:normAutofit/>
          </a:bodyPr>
          <a:lstStyle/>
          <a:p>
            <a:r>
              <a:rPr lang="en-US" sz="3400" b="1" dirty="0"/>
              <a:t>Best practice: “Off road, but not offline: How simulation helps advance our Waymo Driver”</a:t>
            </a:r>
            <a:endParaRPr lang="en-US" sz="3400" dirty="0"/>
          </a:p>
        </p:txBody>
      </p:sp>
      <p:sp>
        <p:nvSpPr>
          <p:cNvPr id="3" name="Content Placeholder 2"/>
          <p:cNvSpPr>
            <a:spLocks noGrp="1"/>
          </p:cNvSpPr>
          <p:nvPr>
            <p:ph idx="1"/>
          </p:nvPr>
        </p:nvSpPr>
        <p:spPr>
          <a:xfrm>
            <a:off x="838200" y="1825625"/>
            <a:ext cx="9525000" cy="1428563"/>
          </a:xfrm>
        </p:spPr>
        <p:txBody>
          <a:bodyPr/>
          <a:lstStyle/>
          <a:p>
            <a:r>
              <a:rPr lang="en-US" dirty="0">
                <a:hlinkClick r:id="rId3"/>
              </a:rPr>
              <a:t>Google Waymo blog</a:t>
            </a:r>
            <a:r>
              <a:rPr lang="en-US" dirty="0"/>
              <a:t>, 28 April 2020</a:t>
            </a:r>
          </a:p>
          <a:p>
            <a:r>
              <a:rPr lang="en-US" dirty="0"/>
              <a:t>In simulation, "we drive around 20 million miles a day" and "over 15 billion miles“ total.</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7406" y="2873056"/>
            <a:ext cx="6251503" cy="3657129"/>
          </a:xfrm>
          <a:prstGeom prst="rect">
            <a:avLst/>
          </a:prstGeom>
        </p:spPr>
      </p:pic>
      <p:sp>
        <p:nvSpPr>
          <p:cNvPr id="5" name="TextBox 4"/>
          <p:cNvSpPr txBox="1"/>
          <p:nvPr/>
        </p:nvSpPr>
        <p:spPr>
          <a:xfrm>
            <a:off x="838200" y="3113159"/>
            <a:ext cx="4425287"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LIDAR laser sensors looking in all directions</a:t>
            </a:r>
          </a:p>
          <a:p>
            <a:pPr marL="285750" indent="-285750">
              <a:buFont typeface="Arial" panose="020B0604020202020204" pitchFamily="34" charset="0"/>
              <a:buChar char="•"/>
            </a:pPr>
            <a:r>
              <a:rPr lang="en-US" sz="2800" dirty="0"/>
              <a:t>Physically based modeling, simulation, reenactment</a:t>
            </a:r>
          </a:p>
          <a:p>
            <a:pPr marL="285750" indent="-285750">
              <a:buFont typeface="Arial" panose="020B0604020202020204" pitchFamily="34" charset="0"/>
              <a:buChar char="•"/>
            </a:pPr>
            <a:r>
              <a:rPr lang="en-US" sz="2800" dirty="0"/>
              <a:t>Repeatable real/virtual replay of data and logic</a:t>
            </a:r>
            <a:endParaRPr lang="en-US" dirty="0"/>
          </a:p>
          <a:p>
            <a:pPr marL="285750" indent="-285750">
              <a:buFont typeface="Arial" panose="020B0604020202020204" pitchFamily="34" charset="0"/>
              <a:buChar char="•"/>
            </a:pPr>
            <a:r>
              <a:rPr lang="en-US" sz="2800" dirty="0"/>
              <a:t>Large-scale regression tests</a:t>
            </a:r>
          </a:p>
          <a:p>
            <a:pPr marL="285750" indent="-285750">
              <a:buFont typeface="Arial" panose="020B0604020202020204" pitchFamily="34" charset="0"/>
              <a:buChar char="•"/>
            </a:pPr>
            <a:r>
              <a:rPr lang="en-US" sz="2800" dirty="0"/>
              <a:t>Why not Navy and USMC?</a:t>
            </a:r>
          </a:p>
        </p:txBody>
      </p:sp>
      <p:sp>
        <p:nvSpPr>
          <p:cNvPr id="6" name="Title 1"/>
          <p:cNvSpPr txBox="1">
            <a:spLocks/>
          </p:cNvSpPr>
          <p:nvPr/>
        </p:nvSpPr>
        <p:spPr bwMode="auto">
          <a:xfrm>
            <a:off x="9160625" y="577778"/>
            <a:ext cx="2598284" cy="900255"/>
          </a:xfrm>
          <a:prstGeom prst="rect">
            <a:avLst/>
          </a:prstGeom>
          <a:noFill/>
          <a:ln w="19050">
            <a:solidFill>
              <a:schemeClr val="accent6">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600" b="1" kern="0" dirty="0">
                <a:solidFill>
                  <a:schemeClr val="accent6">
                    <a:lumMod val="50000"/>
                  </a:schemeClr>
                </a:solidFill>
              </a:rPr>
              <a:t>Industry is already operating at scale</a:t>
            </a:r>
          </a:p>
        </p:txBody>
      </p:sp>
    </p:spTree>
    <p:extLst>
      <p:ext uri="{BB962C8B-B14F-4D97-AF65-F5344CB8AC3E}">
        <p14:creationId xmlns:p14="http://schemas.microsoft.com/office/powerpoint/2010/main" val="407875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278F-056F-4C3F-A4DF-70A15C13241A}"/>
              </a:ext>
            </a:extLst>
          </p:cNvPr>
          <p:cNvSpPr>
            <a:spLocks noGrp="1"/>
          </p:cNvSpPr>
          <p:nvPr>
            <p:ph type="title"/>
          </p:nvPr>
        </p:nvSpPr>
        <p:spPr>
          <a:xfrm>
            <a:off x="838200" y="365125"/>
            <a:ext cx="7772400" cy="1325563"/>
          </a:xfrm>
        </p:spPr>
        <p:txBody>
          <a:bodyPr/>
          <a:lstStyle/>
          <a:p>
            <a:r>
              <a:rPr lang="en-US" dirty="0"/>
              <a:t>National Security Commission on </a:t>
            </a:r>
            <a:br>
              <a:rPr lang="en-US" dirty="0"/>
            </a:br>
            <a:r>
              <a:rPr lang="en-US" dirty="0"/>
              <a:t>Artificial Intelligence (NSCAI)</a:t>
            </a:r>
          </a:p>
        </p:txBody>
      </p:sp>
      <p:sp>
        <p:nvSpPr>
          <p:cNvPr id="3" name="Content Placeholder 2">
            <a:extLst>
              <a:ext uri="{FF2B5EF4-FFF2-40B4-BE49-F238E27FC236}">
                <a16:creationId xmlns:a16="http://schemas.microsoft.com/office/drawing/2014/main" id="{8F6D2D53-107A-4F04-AEA9-7488A86B07AF}"/>
              </a:ext>
            </a:extLst>
          </p:cNvPr>
          <p:cNvSpPr>
            <a:spLocks noGrp="1"/>
          </p:cNvSpPr>
          <p:nvPr>
            <p:ph idx="1"/>
          </p:nvPr>
        </p:nvSpPr>
        <p:spPr>
          <a:xfrm>
            <a:off x="838200" y="1825625"/>
            <a:ext cx="6784298" cy="4895850"/>
          </a:xfrm>
        </p:spPr>
        <p:txBody>
          <a:bodyPr>
            <a:normAutofit/>
          </a:bodyPr>
          <a:lstStyle/>
          <a:p>
            <a:r>
              <a:rPr lang="en-US" dirty="0"/>
              <a:t>The Final Report presents the NSCAI’s strategy for winning the artificial intelligence era. The 16 chapters explain the steps the United States must take to responsibly use AI for national security and defense, defend against AI threats, and promote AI innovation. The accompanying Blueprints for Action provide detailed plans for the U.S. Government to implement the recommendations.</a:t>
            </a:r>
          </a:p>
          <a:p>
            <a:r>
              <a:rPr lang="en-US" dirty="0">
                <a:hlinkClick r:id="rId2"/>
              </a:rPr>
              <a:t>https://www.nscai.gov</a:t>
            </a:r>
            <a:r>
              <a:rPr lang="en-US" dirty="0"/>
              <a:t> </a:t>
            </a:r>
          </a:p>
          <a:p>
            <a:r>
              <a:rPr lang="en-US" sz="2000" dirty="0"/>
              <a:t>NSCAI completed work 1 OCT 2021</a:t>
            </a:r>
          </a:p>
        </p:txBody>
      </p:sp>
      <p:sp>
        <p:nvSpPr>
          <p:cNvPr id="4" name="Slide Number Placeholder 3">
            <a:extLst>
              <a:ext uri="{FF2B5EF4-FFF2-40B4-BE49-F238E27FC236}">
                <a16:creationId xmlns:a16="http://schemas.microsoft.com/office/drawing/2014/main" id="{54330398-A363-4D36-B5A3-2429AE1C7CA2}"/>
              </a:ext>
            </a:extLst>
          </p:cNvPr>
          <p:cNvSpPr>
            <a:spLocks noGrp="1"/>
          </p:cNvSpPr>
          <p:nvPr>
            <p:ph type="sldNum" sz="quarter" idx="12"/>
          </p:nvPr>
        </p:nvSpPr>
        <p:spPr>
          <a:xfrm>
            <a:off x="9374394" y="6356350"/>
            <a:ext cx="2743200" cy="365125"/>
          </a:xfrm>
        </p:spPr>
        <p:txBody>
          <a:bodyPr/>
          <a:lstStyle/>
          <a:p>
            <a:fld id="{B31A39DF-61A9-4ACA-B734-536BAC9BE44A}" type="slidenum">
              <a:rPr lang="en-US" smtClean="0"/>
              <a:t>14</a:t>
            </a:fld>
            <a:endParaRPr lang="en-US"/>
          </a:p>
        </p:txBody>
      </p:sp>
      <p:pic>
        <p:nvPicPr>
          <p:cNvPr id="6" name="Picture 5">
            <a:extLst>
              <a:ext uri="{FF2B5EF4-FFF2-40B4-BE49-F238E27FC236}">
                <a16:creationId xmlns:a16="http://schemas.microsoft.com/office/drawing/2014/main" id="{BE786C59-F209-4F0F-8899-9C09096BC0B0}"/>
              </a:ext>
            </a:extLst>
          </p:cNvPr>
          <p:cNvPicPr>
            <a:picLocks noChangeAspect="1"/>
          </p:cNvPicPr>
          <p:nvPr/>
        </p:nvPicPr>
        <p:blipFill>
          <a:blip r:embed="rId3"/>
          <a:stretch>
            <a:fillRect/>
          </a:stretch>
        </p:blipFill>
        <p:spPr>
          <a:xfrm>
            <a:off x="9553981" y="451092"/>
            <a:ext cx="2106411" cy="1092630"/>
          </a:xfrm>
          <a:prstGeom prst="rect">
            <a:avLst/>
          </a:prstGeom>
        </p:spPr>
      </p:pic>
      <p:pic>
        <p:nvPicPr>
          <p:cNvPr id="8" name="Picture 7">
            <a:extLst>
              <a:ext uri="{FF2B5EF4-FFF2-40B4-BE49-F238E27FC236}">
                <a16:creationId xmlns:a16="http://schemas.microsoft.com/office/drawing/2014/main" id="{F7912FE7-2E0B-477E-B805-63CE9AF38E68}"/>
              </a:ext>
            </a:extLst>
          </p:cNvPr>
          <p:cNvPicPr>
            <a:picLocks noChangeAspect="1"/>
          </p:cNvPicPr>
          <p:nvPr/>
        </p:nvPicPr>
        <p:blipFill>
          <a:blip r:embed="rId4"/>
          <a:stretch>
            <a:fillRect/>
          </a:stretch>
        </p:blipFill>
        <p:spPr>
          <a:xfrm>
            <a:off x="7741648" y="1825625"/>
            <a:ext cx="3981795" cy="4961050"/>
          </a:xfrm>
          <a:prstGeom prst="rect">
            <a:avLst/>
          </a:prstGeom>
        </p:spPr>
      </p:pic>
    </p:spTree>
    <p:extLst>
      <p:ext uri="{BB962C8B-B14F-4D97-AF65-F5344CB8AC3E}">
        <p14:creationId xmlns:p14="http://schemas.microsoft.com/office/powerpoint/2010/main" val="211603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8513-BFF4-49E3-9AB6-ACA5E28B6143}"/>
              </a:ext>
            </a:extLst>
          </p:cNvPr>
          <p:cNvSpPr>
            <a:spLocks noGrp="1"/>
          </p:cNvSpPr>
          <p:nvPr>
            <p:ph type="title"/>
          </p:nvPr>
        </p:nvSpPr>
        <p:spPr/>
        <p:txBody>
          <a:bodyPr>
            <a:normAutofit/>
          </a:bodyPr>
          <a:lstStyle/>
          <a:p>
            <a:r>
              <a:rPr lang="en-US" b="0" i="0" dirty="0">
                <a:solidFill>
                  <a:srgbClr val="004679"/>
                </a:solidFill>
                <a:effectLst/>
                <a:latin typeface="Helvetica Neue"/>
              </a:rPr>
              <a:t>Creating virtual environments for evaluating human-machine teaming</a:t>
            </a:r>
            <a:endParaRPr lang="en-US" dirty="0"/>
          </a:p>
        </p:txBody>
      </p:sp>
      <p:sp>
        <p:nvSpPr>
          <p:cNvPr id="5" name="Content Placeholder 4">
            <a:extLst>
              <a:ext uri="{FF2B5EF4-FFF2-40B4-BE49-F238E27FC236}">
                <a16:creationId xmlns:a16="http://schemas.microsoft.com/office/drawing/2014/main" id="{E2A00091-AF26-4617-912F-F58E250955B3}"/>
              </a:ext>
            </a:extLst>
          </p:cNvPr>
          <p:cNvSpPr>
            <a:spLocks noGrp="1"/>
          </p:cNvSpPr>
          <p:nvPr>
            <p:ph sz="half" idx="1"/>
          </p:nvPr>
        </p:nvSpPr>
        <p:spPr>
          <a:xfrm>
            <a:off x="838200" y="1825624"/>
            <a:ext cx="6896724" cy="4830009"/>
          </a:xfrm>
        </p:spPr>
        <p:txBody>
          <a:bodyPr>
            <a:normAutofit fontScale="62500" lnSpcReduction="20000"/>
          </a:bodyPr>
          <a:lstStyle/>
          <a:p>
            <a:r>
              <a:rPr lang="en-US" sz="3400" dirty="0"/>
              <a:t>Donald P. Brutzman and Christian R. Fitzpatrick</a:t>
            </a:r>
          </a:p>
          <a:p>
            <a:r>
              <a:rPr lang="en-US" sz="3400" dirty="0"/>
              <a:t>Technical Report, January 2020, Naval Postgraduate School</a:t>
            </a:r>
          </a:p>
          <a:p>
            <a:r>
              <a:rPr lang="en-US" sz="3000" i="1" dirty="0"/>
              <a:t>Abstract. </a:t>
            </a:r>
            <a:r>
              <a:rPr lang="en-US" sz="3000" b="0" i="0" dirty="0">
                <a:solidFill>
                  <a:srgbClr val="333333"/>
                </a:solidFill>
                <a:effectLst/>
                <a:latin typeface="Helvetica Neue"/>
              </a:rPr>
              <a:t>With the emergence of robots on the battlefield, it is critical for the Marine Corps to tactically integrate existing unmanned assets with manned systems during Marine Air Ground Task Force (MAGTF) operations. In parallel, the Marine Corps must also look forward to identify capability gaps that future unmanned systems might address. To do both requires extensive field testing, which is often unfeasible and always costly. This effort proposes the use of virtual environments (VE), virtual reality (VR) and agent-based modeling to conduct scenario-based assessments of Manned-Unmanned Teaming (MUM-T) during combat operations. To pursue such goals, the project examined a variety of relevant tactical scenarios where Marines and robots act in concert to achieve specific mission objectives. Such tactical scenarios are further assessed using deterministic combat simulations to create a valid methodology for behavior creation and assessment within each scenario-specific problem space.</a:t>
            </a:r>
          </a:p>
          <a:p>
            <a:r>
              <a:rPr lang="en-US" sz="2000" dirty="0">
                <a:hlinkClick r:id="rId2"/>
              </a:rPr>
              <a:t>https://calhoun.nps.edu/handle/10945/64266</a:t>
            </a:r>
            <a:r>
              <a:rPr lang="en-US" sz="2000" dirty="0"/>
              <a:t> </a:t>
            </a:r>
          </a:p>
        </p:txBody>
      </p:sp>
      <p:pic>
        <p:nvPicPr>
          <p:cNvPr id="8" name="Content Placeholder 7">
            <a:hlinkClick r:id="rId2"/>
            <a:extLst>
              <a:ext uri="{FF2B5EF4-FFF2-40B4-BE49-F238E27FC236}">
                <a16:creationId xmlns:a16="http://schemas.microsoft.com/office/drawing/2014/main" id="{AAC13B03-8CC4-4D36-BE27-60C881781718}"/>
              </a:ext>
            </a:extLst>
          </p:cNvPr>
          <p:cNvPicPr>
            <a:picLocks noGrp="1" noChangeAspect="1"/>
          </p:cNvPicPr>
          <p:nvPr>
            <p:ph sz="half" idx="2"/>
          </p:nvPr>
        </p:nvPicPr>
        <p:blipFill>
          <a:blip r:embed="rId3"/>
          <a:stretch>
            <a:fillRect/>
          </a:stretch>
        </p:blipFill>
        <p:spPr>
          <a:xfrm>
            <a:off x="7854372" y="1847850"/>
            <a:ext cx="3499428" cy="4351338"/>
          </a:xfrm>
          <a:ln>
            <a:solidFill>
              <a:srgbClr val="002060"/>
            </a:solidFill>
          </a:ln>
        </p:spPr>
      </p:pic>
      <p:sp>
        <p:nvSpPr>
          <p:cNvPr id="4" name="Slide Number Placeholder 3">
            <a:extLst>
              <a:ext uri="{FF2B5EF4-FFF2-40B4-BE49-F238E27FC236}">
                <a16:creationId xmlns:a16="http://schemas.microsoft.com/office/drawing/2014/main" id="{CEC169A6-5F51-4883-9EDA-B5FCDC578650}"/>
              </a:ext>
            </a:extLst>
          </p:cNvPr>
          <p:cNvSpPr>
            <a:spLocks noGrp="1"/>
          </p:cNvSpPr>
          <p:nvPr>
            <p:ph type="sldNum" sz="quarter" idx="12"/>
          </p:nvPr>
        </p:nvSpPr>
        <p:spPr/>
        <p:txBody>
          <a:bodyPr/>
          <a:lstStyle/>
          <a:p>
            <a:fld id="{B31A39DF-61A9-4ACA-B734-536BAC9BE44A}" type="slidenum">
              <a:rPr lang="en-US" smtClean="0"/>
              <a:t>15</a:t>
            </a:fld>
            <a:endParaRPr lang="en-US" dirty="0"/>
          </a:p>
        </p:txBody>
      </p:sp>
    </p:spTree>
    <p:extLst>
      <p:ext uri="{BB962C8B-B14F-4D97-AF65-F5344CB8AC3E}">
        <p14:creationId xmlns:p14="http://schemas.microsoft.com/office/powerpoint/2010/main" val="789985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FBD835-3D1B-4BB1-81BA-4750493BAB87}"/>
              </a:ext>
            </a:extLst>
          </p:cNvPr>
          <p:cNvSpPr>
            <a:spLocks noGrp="1"/>
          </p:cNvSpPr>
          <p:nvPr>
            <p:ph type="title"/>
          </p:nvPr>
        </p:nvSpPr>
        <p:spPr/>
        <p:txBody>
          <a:bodyPr/>
          <a:lstStyle/>
          <a:p>
            <a:r>
              <a:rPr lang="en-US" dirty="0"/>
              <a:t>Dimensions of Autonomous Decision-making</a:t>
            </a:r>
          </a:p>
        </p:txBody>
      </p:sp>
      <p:sp>
        <p:nvSpPr>
          <p:cNvPr id="8" name="Content Placeholder 7">
            <a:extLst>
              <a:ext uri="{FF2B5EF4-FFF2-40B4-BE49-F238E27FC236}">
                <a16:creationId xmlns:a16="http://schemas.microsoft.com/office/drawing/2014/main" id="{DDFE835B-4D8B-45C0-A88A-9471D96042E2}"/>
              </a:ext>
            </a:extLst>
          </p:cNvPr>
          <p:cNvSpPr>
            <a:spLocks noGrp="1"/>
          </p:cNvSpPr>
          <p:nvPr>
            <p:ph sz="half" idx="1"/>
          </p:nvPr>
        </p:nvSpPr>
        <p:spPr>
          <a:xfrm>
            <a:off x="838200" y="1825625"/>
            <a:ext cx="5347447" cy="4667250"/>
          </a:xfrm>
        </p:spPr>
        <p:txBody>
          <a:bodyPr>
            <a:normAutofit/>
          </a:bodyPr>
          <a:lstStyle/>
          <a:p>
            <a:pPr marL="0" indent="0">
              <a:buNone/>
            </a:pPr>
            <a:r>
              <a:rPr lang="en-US" dirty="0"/>
              <a:t>Dimensions of Autonomous Decision-making</a:t>
            </a:r>
            <a:endParaRPr lang="en-US" sz="1600" dirty="0"/>
          </a:p>
          <a:p>
            <a:pPr marL="0" indent="0">
              <a:buNone/>
            </a:pPr>
            <a:r>
              <a:rPr lang="en-US" sz="2000" dirty="0"/>
              <a:t>A First Step in Transforming the Policies and Ethics Principles Regarding Autonomous Systems into Practical System Engineering Requirements</a:t>
            </a:r>
          </a:p>
          <a:p>
            <a:pPr marL="0" indent="0">
              <a:buNone/>
            </a:pPr>
            <a:endParaRPr lang="en-US" sz="600" b="1" dirty="0"/>
          </a:p>
          <a:p>
            <a:pPr marL="0" indent="0">
              <a:buNone/>
            </a:pPr>
            <a:r>
              <a:rPr lang="en-US" sz="2000" b="1" dirty="0"/>
              <a:t>Michael F. </a:t>
            </a:r>
            <a:r>
              <a:rPr lang="en-US" sz="2000" b="1" dirty="0" err="1"/>
              <a:t>Stumborg</a:t>
            </a:r>
            <a:r>
              <a:rPr lang="en-US" sz="2000" b="1" dirty="0"/>
              <a:t>, Becky </a:t>
            </a:r>
            <a:r>
              <a:rPr lang="en-US" sz="2000" b="1" dirty="0" err="1"/>
              <a:t>Roh</a:t>
            </a:r>
            <a:r>
              <a:rPr lang="en-US" sz="2000" b="1" dirty="0"/>
              <a:t>, Mark Rosen</a:t>
            </a:r>
          </a:p>
          <a:p>
            <a:pPr marL="0" indent="0">
              <a:buNone/>
            </a:pPr>
            <a:r>
              <a:rPr lang="en-US" sz="2000" dirty="0"/>
              <a:t>CNA, December 2021</a:t>
            </a:r>
          </a:p>
          <a:p>
            <a:pPr marL="0" indent="0">
              <a:buNone/>
            </a:pPr>
            <a:endParaRPr lang="en-US" sz="400" dirty="0"/>
          </a:p>
          <a:p>
            <a:pPr marL="0" indent="0">
              <a:buNone/>
            </a:pPr>
            <a:r>
              <a:rPr lang="en-US" sz="1600" dirty="0"/>
              <a:t>This study identifies the dimensions of autonomous decision-making (DADs)—the categories and causes of potential risk that one should consider before transferring decision-making capabilities to an intelligent autonomous system (IAS). </a:t>
            </a:r>
          </a:p>
          <a:p>
            <a:pPr marL="0" indent="0">
              <a:buNone/>
            </a:pPr>
            <a:r>
              <a:rPr lang="en-US" sz="1600" dirty="0"/>
              <a:t>Over 500 risk elements associated with real-world robotics usage distilled, correlated and grouped in semantic categories. </a:t>
            </a:r>
          </a:p>
        </p:txBody>
      </p:sp>
      <p:pic>
        <p:nvPicPr>
          <p:cNvPr id="11" name="Content Placeholder 10">
            <a:extLst>
              <a:ext uri="{FF2B5EF4-FFF2-40B4-BE49-F238E27FC236}">
                <a16:creationId xmlns:a16="http://schemas.microsoft.com/office/drawing/2014/main" id="{358DB2B1-3835-4CDF-8807-37B41C5A1380}"/>
              </a:ext>
            </a:extLst>
          </p:cNvPr>
          <p:cNvPicPr>
            <a:picLocks noGrp="1" noChangeAspect="1"/>
          </p:cNvPicPr>
          <p:nvPr>
            <p:ph sz="half" idx="2"/>
          </p:nvPr>
        </p:nvPicPr>
        <p:blipFill>
          <a:blip r:embed="rId2"/>
          <a:stretch>
            <a:fillRect/>
          </a:stretch>
        </p:blipFill>
        <p:spPr>
          <a:xfrm>
            <a:off x="6506068" y="1825625"/>
            <a:ext cx="4950825" cy="2741893"/>
          </a:xfrm>
        </p:spPr>
      </p:pic>
      <p:sp>
        <p:nvSpPr>
          <p:cNvPr id="5" name="Slide Number Placeholder 4">
            <a:extLst>
              <a:ext uri="{FF2B5EF4-FFF2-40B4-BE49-F238E27FC236}">
                <a16:creationId xmlns:a16="http://schemas.microsoft.com/office/drawing/2014/main" id="{394B44D1-4866-4B44-BA67-34C633413FBA}"/>
              </a:ext>
            </a:extLst>
          </p:cNvPr>
          <p:cNvSpPr>
            <a:spLocks noGrp="1"/>
          </p:cNvSpPr>
          <p:nvPr>
            <p:ph type="sldNum" sz="quarter" idx="12"/>
          </p:nvPr>
        </p:nvSpPr>
        <p:spPr/>
        <p:txBody>
          <a:bodyPr/>
          <a:lstStyle/>
          <a:p>
            <a:fld id="{B31A39DF-61A9-4ACA-B734-536BAC9BE44A}" type="slidenum">
              <a:rPr lang="en-US" smtClean="0"/>
              <a:t>16</a:t>
            </a:fld>
            <a:endParaRPr lang="en-US"/>
          </a:p>
        </p:txBody>
      </p:sp>
      <p:sp>
        <p:nvSpPr>
          <p:cNvPr id="12" name="TextBox 11">
            <a:extLst>
              <a:ext uri="{FF2B5EF4-FFF2-40B4-BE49-F238E27FC236}">
                <a16:creationId xmlns:a16="http://schemas.microsoft.com/office/drawing/2014/main" id="{50B0EA1F-7285-49D7-AD29-F934823FB694}"/>
              </a:ext>
            </a:extLst>
          </p:cNvPr>
          <p:cNvSpPr txBox="1"/>
          <p:nvPr/>
        </p:nvSpPr>
        <p:spPr>
          <a:xfrm>
            <a:off x="6347012" y="5123329"/>
            <a:ext cx="5109882" cy="1200329"/>
          </a:xfrm>
          <a:prstGeom prst="rect">
            <a:avLst/>
          </a:prstGeom>
          <a:noFill/>
        </p:spPr>
        <p:txBody>
          <a:bodyPr wrap="square" rtlCol="0">
            <a:spAutoFit/>
          </a:bodyPr>
          <a:lstStyle/>
          <a:p>
            <a:pPr marL="169863" indent="-169863">
              <a:buFont typeface="Arial" panose="020B0604020202020204" pitchFamily="34" charset="0"/>
              <a:buChar char="•"/>
            </a:pPr>
            <a:r>
              <a:rPr lang="en-US" sz="1800" dirty="0">
                <a:hlinkClick r:id="rId3"/>
              </a:rPr>
              <a:t>https://www.cna.org/news/releases/2022-01-24</a:t>
            </a:r>
          </a:p>
          <a:p>
            <a:endParaRPr lang="en-US" sz="1800" dirty="0">
              <a:hlinkClick r:id="rId3"/>
            </a:endParaRPr>
          </a:p>
          <a:p>
            <a:pPr marL="169863" indent="-169863">
              <a:buFont typeface="Arial" panose="020B0604020202020204" pitchFamily="34" charset="0"/>
              <a:buChar char="•"/>
            </a:pPr>
            <a:r>
              <a:rPr lang="en-US" sz="1800" dirty="0">
                <a:hlinkClick r:id="rId3"/>
              </a:rPr>
              <a:t>https://www.cna.org/CNA_files/PDF/Dimensions-of-Autonomous-Decision-making.pdf</a:t>
            </a:r>
            <a:r>
              <a:rPr lang="en-US" sz="1800" dirty="0"/>
              <a:t> </a:t>
            </a:r>
          </a:p>
        </p:txBody>
      </p:sp>
    </p:spTree>
    <p:extLst>
      <p:ext uri="{BB962C8B-B14F-4D97-AF65-F5344CB8AC3E}">
        <p14:creationId xmlns:p14="http://schemas.microsoft.com/office/powerpoint/2010/main" val="1100082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92812" cy="1325563"/>
          </a:xfrm>
        </p:spPr>
        <p:txBody>
          <a:bodyPr>
            <a:normAutofit/>
          </a:bodyPr>
          <a:lstStyle/>
          <a:p>
            <a:r>
              <a:rPr lang="en-US" sz="4100" dirty="0"/>
              <a:t>Qualification of unmanned systems: extend Verification Validation Accreditation (V V</a:t>
            </a:r>
            <a:r>
              <a:rPr lang="en-US" sz="4000" dirty="0"/>
              <a:t>&amp;</a:t>
            </a:r>
            <a:r>
              <a:rPr lang="en-US" sz="4100" dirty="0"/>
              <a:t>A)</a:t>
            </a:r>
          </a:p>
        </p:txBody>
      </p:sp>
      <p:sp>
        <p:nvSpPr>
          <p:cNvPr id="3" name="Content Placeholder 2"/>
          <p:cNvSpPr>
            <a:spLocks noGrp="1"/>
          </p:cNvSpPr>
          <p:nvPr>
            <p:ph idx="1"/>
          </p:nvPr>
        </p:nvSpPr>
        <p:spPr>
          <a:xfrm>
            <a:off x="838199" y="1825624"/>
            <a:ext cx="10701760" cy="4895851"/>
          </a:xfrm>
        </p:spPr>
        <p:txBody>
          <a:bodyPr>
            <a:normAutofit fontScale="92500" lnSpcReduction="10000"/>
          </a:bodyPr>
          <a:lstStyle/>
          <a:p>
            <a:pPr marL="0" indent="0">
              <a:buNone/>
            </a:pPr>
            <a:r>
              <a:rPr lang="en-US" dirty="0"/>
              <a:t>How to test and certify robots will follow both orders and constraints? Humans confirm understanding and trust through qualification processes.</a:t>
            </a:r>
          </a:p>
          <a:p>
            <a:r>
              <a:rPr lang="en-US" dirty="0"/>
              <a:t>Design, construct “qualification card” for testing unmanned systems…</a:t>
            </a:r>
          </a:p>
          <a:p>
            <a:r>
              <a:rPr lang="en-US" dirty="0"/>
              <a:t>Comprehensive virtual environment, hardware/software in the loop.</a:t>
            </a:r>
          </a:p>
          <a:p>
            <a:r>
              <a:rPr lang="en-US" dirty="0"/>
              <a:t>Carefully crafted scenario testing of key requirements and capabilities.</a:t>
            </a:r>
          </a:p>
          <a:p>
            <a:r>
              <a:rPr lang="en-US" dirty="0"/>
              <a:t>Anti-pattern tests to provoke and confirm constraints are not violated.</a:t>
            </a:r>
          </a:p>
          <a:p>
            <a:r>
              <a:rPr lang="en-US" dirty="0"/>
              <a:t>Record all unit-test decision trees, decision-branching traces, and results as a certification record for each hardware/software version of robots.</a:t>
            </a:r>
          </a:p>
          <a:p>
            <a:r>
              <a:rPr lang="en-US" dirty="0"/>
              <a:t>Visualize realistic rehearsal, real-time and replay of robot operations repeatably using shared Web-based SPIDERS3D virtual environment.</a:t>
            </a:r>
          </a:p>
          <a:p>
            <a:r>
              <a:rPr lang="en-US" dirty="0"/>
              <a:t>Humans assess mission logs and scenario outcomes for after-action analysis, lessons learned, and continuous improvement via suite of unit tests.</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a:t>
            </a:fld>
            <a:endParaRPr lang="en-US"/>
          </a:p>
        </p:txBody>
      </p:sp>
      <p:sp>
        <p:nvSpPr>
          <p:cNvPr id="9" name="Title 1"/>
          <p:cNvSpPr txBox="1">
            <a:spLocks/>
          </p:cNvSpPr>
          <p:nvPr/>
        </p:nvSpPr>
        <p:spPr bwMode="auto">
          <a:xfrm>
            <a:off x="10387857" y="365125"/>
            <a:ext cx="1510193" cy="76314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Proposed Future Work</a:t>
            </a:r>
          </a:p>
        </p:txBody>
      </p:sp>
      <p:sp>
        <p:nvSpPr>
          <p:cNvPr id="6" name="Title 1"/>
          <p:cNvSpPr txBox="1">
            <a:spLocks/>
          </p:cNvSpPr>
          <p:nvPr/>
        </p:nvSpPr>
        <p:spPr bwMode="auto">
          <a:xfrm>
            <a:off x="10387856" y="1208752"/>
            <a:ext cx="1510193" cy="76314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hlinkClick r:id="rId3"/>
              </a:rPr>
              <a:t>SISO V V&amp;A Study Group</a:t>
            </a:r>
            <a:endParaRPr lang="en-US" sz="2000" b="1" kern="0" dirty="0">
              <a:solidFill>
                <a:schemeClr val="accent1">
                  <a:lumMod val="50000"/>
                </a:schemeClr>
              </a:solidFill>
            </a:endParaRPr>
          </a:p>
        </p:txBody>
      </p:sp>
    </p:spTree>
    <p:extLst>
      <p:ext uri="{BB962C8B-B14F-4D97-AF65-F5344CB8AC3E}">
        <p14:creationId xmlns:p14="http://schemas.microsoft.com/office/powerpoint/2010/main" val="110417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7507-B0C9-46A1-A6E2-D65167F790A8}"/>
              </a:ext>
            </a:extLst>
          </p:cNvPr>
          <p:cNvSpPr>
            <a:spLocks noGrp="1"/>
          </p:cNvSpPr>
          <p:nvPr>
            <p:ph type="title"/>
          </p:nvPr>
        </p:nvSpPr>
        <p:spPr>
          <a:xfrm>
            <a:off x="838199" y="365125"/>
            <a:ext cx="11649635" cy="1325563"/>
          </a:xfrm>
        </p:spPr>
        <p:txBody>
          <a:bodyPr/>
          <a:lstStyle/>
          <a:p>
            <a:r>
              <a:rPr lang="en-US" dirty="0"/>
              <a:t>Must…  have….  data…..   more……    data…….    mor</a:t>
            </a:r>
          </a:p>
        </p:txBody>
      </p:sp>
      <p:sp>
        <p:nvSpPr>
          <p:cNvPr id="3" name="Content Placeholder 2">
            <a:extLst>
              <a:ext uri="{FF2B5EF4-FFF2-40B4-BE49-F238E27FC236}">
                <a16:creationId xmlns:a16="http://schemas.microsoft.com/office/drawing/2014/main" id="{84F2738F-8AAA-4D44-9BDD-49EF383215C1}"/>
              </a:ext>
            </a:extLst>
          </p:cNvPr>
          <p:cNvSpPr>
            <a:spLocks noGrp="1"/>
          </p:cNvSpPr>
          <p:nvPr>
            <p:ph idx="1"/>
          </p:nvPr>
        </p:nvSpPr>
        <p:spPr>
          <a:xfrm>
            <a:off x="838199" y="2051685"/>
            <a:ext cx="10637521" cy="4669790"/>
          </a:xfrm>
        </p:spPr>
        <p:txBody>
          <a:bodyPr>
            <a:normAutofit/>
          </a:bodyPr>
          <a:lstStyle/>
          <a:p>
            <a:pPr marL="0" indent="0" algn="ctr">
              <a:buNone/>
            </a:pPr>
            <a:r>
              <a:rPr lang="en-US" b="1" i="0" dirty="0">
                <a:solidFill>
                  <a:srgbClr val="333333"/>
                </a:solidFill>
                <a:effectLst/>
                <a:latin typeface="-apple-system"/>
              </a:rPr>
              <a:t>Data Strategy for Unmanned Systems </a:t>
            </a:r>
          </a:p>
          <a:p>
            <a:pPr marL="0" indent="0" algn="ctr">
              <a:buNone/>
            </a:pPr>
            <a:r>
              <a:rPr lang="en-US" b="1" i="0" dirty="0">
                <a:solidFill>
                  <a:srgbClr val="333333"/>
                </a:solidFill>
                <a:effectLst/>
                <a:latin typeface="-apple-system"/>
              </a:rPr>
              <a:t>Field Experimentation (FX), Simulation and Analysis</a:t>
            </a:r>
            <a:endParaRPr lang="en-US" b="0" i="0" dirty="0">
              <a:solidFill>
                <a:srgbClr val="333333"/>
              </a:solidFill>
              <a:effectLst/>
              <a:latin typeface="-apple-system"/>
            </a:endParaRPr>
          </a:p>
          <a:p>
            <a:pPr marL="0" indent="0">
              <a:buNone/>
            </a:pPr>
            <a:endParaRPr lang="en-US" sz="2000" b="0" i="1" dirty="0">
              <a:solidFill>
                <a:srgbClr val="172B4D"/>
              </a:solidFill>
              <a:effectLst/>
              <a:latin typeface="-apple-system"/>
            </a:endParaRPr>
          </a:p>
          <a:p>
            <a:pPr marL="0" indent="0">
              <a:buNone/>
            </a:pPr>
            <a:r>
              <a:rPr lang="en-US" b="0" i="1" dirty="0">
                <a:solidFill>
                  <a:srgbClr val="172B4D"/>
                </a:solidFill>
                <a:effectLst/>
                <a:latin typeface="-apple-system"/>
              </a:rPr>
              <a:t>Abstract.</a:t>
            </a:r>
            <a:r>
              <a:rPr lang="en-US" b="0" i="0" dirty="0">
                <a:solidFill>
                  <a:srgbClr val="172B4D"/>
                </a:solidFill>
                <a:effectLst/>
                <a:latin typeface="-apple-system"/>
              </a:rPr>
              <a:t> Data collection and analysis techniques for robot experiments are haphazard and incomplete. Building best-practice workflows for data and metadata from unmanned systems can leverage both field experimentation (FX) and simulation to support archival data re-use and repeatable analysis. Reusable end-to-end data workflows are needed.</a:t>
            </a:r>
          </a:p>
          <a:p>
            <a:pPr marL="0" indent="0">
              <a:buNone/>
            </a:pPr>
            <a:endParaRPr lang="en-US" b="0" i="0" dirty="0">
              <a:solidFill>
                <a:srgbClr val="172B4D"/>
              </a:solidFill>
              <a:effectLst/>
              <a:latin typeface="-apple-system"/>
            </a:endParaRPr>
          </a:p>
          <a:p>
            <a:pPr marL="0" indent="0" algn="ctr">
              <a:buNone/>
            </a:pPr>
            <a:r>
              <a:rPr lang="en-US" sz="2400" dirty="0">
                <a:solidFill>
                  <a:srgbClr val="172B4D"/>
                </a:solidFill>
                <a:latin typeface="-apple-system"/>
                <a:hlinkClick r:id="rId2"/>
              </a:rPr>
              <a:t>https://wiki.nps.edu/display/NOW/Data+Strategy+for+Unmanned+Systems</a:t>
            </a:r>
            <a:r>
              <a:rPr lang="en-US" sz="2400" dirty="0">
                <a:solidFill>
                  <a:srgbClr val="172B4D"/>
                </a:solidFill>
                <a:latin typeface="-apple-system"/>
              </a:rPr>
              <a:t> </a:t>
            </a:r>
            <a:endParaRPr lang="en-US" sz="2400" dirty="0"/>
          </a:p>
        </p:txBody>
      </p:sp>
      <p:sp>
        <p:nvSpPr>
          <p:cNvPr id="4" name="Slide Number Placeholder 3">
            <a:extLst>
              <a:ext uri="{FF2B5EF4-FFF2-40B4-BE49-F238E27FC236}">
                <a16:creationId xmlns:a16="http://schemas.microsoft.com/office/drawing/2014/main" id="{694607B2-88E0-44EF-BFDA-A50ECF309FD4}"/>
              </a:ext>
            </a:extLst>
          </p:cNvPr>
          <p:cNvSpPr>
            <a:spLocks noGrp="1"/>
          </p:cNvSpPr>
          <p:nvPr>
            <p:ph type="sldNum" sz="quarter" idx="12"/>
          </p:nvPr>
        </p:nvSpPr>
        <p:spPr/>
        <p:txBody>
          <a:bodyPr/>
          <a:lstStyle/>
          <a:p>
            <a:fld id="{B31A39DF-61A9-4ACA-B734-536BAC9BE44A}" type="slidenum">
              <a:rPr lang="en-US" smtClean="0"/>
              <a:t>18</a:t>
            </a:fld>
            <a:endParaRPr lang="en-US"/>
          </a:p>
        </p:txBody>
      </p:sp>
    </p:spTree>
    <p:extLst>
      <p:ext uri="{BB962C8B-B14F-4D97-AF65-F5344CB8AC3E}">
        <p14:creationId xmlns:p14="http://schemas.microsoft.com/office/powerpoint/2010/main" val="2689490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4A932E-3AA4-4059-B068-5E7E7E167A11}"/>
              </a:ext>
            </a:extLst>
          </p:cNvPr>
          <p:cNvSpPr>
            <a:spLocks noGrp="1"/>
          </p:cNvSpPr>
          <p:nvPr>
            <p:ph type="title"/>
          </p:nvPr>
        </p:nvSpPr>
        <p:spPr>
          <a:xfrm>
            <a:off x="1768839" y="365125"/>
            <a:ext cx="8529404" cy="1325563"/>
          </a:xfrm>
        </p:spPr>
        <p:txBody>
          <a:bodyPr/>
          <a:lstStyle/>
          <a:p>
            <a:endParaRPr lang="en-US" dirty="0"/>
          </a:p>
        </p:txBody>
      </p:sp>
      <p:sp>
        <p:nvSpPr>
          <p:cNvPr id="4" name="Slide Number Placeholder 3">
            <a:extLst>
              <a:ext uri="{FF2B5EF4-FFF2-40B4-BE49-F238E27FC236}">
                <a16:creationId xmlns:a16="http://schemas.microsoft.com/office/drawing/2014/main" id="{9C9CE315-E020-463B-AF50-4E83435408F9}"/>
              </a:ext>
            </a:extLst>
          </p:cNvPr>
          <p:cNvSpPr>
            <a:spLocks noGrp="1"/>
          </p:cNvSpPr>
          <p:nvPr>
            <p:ph type="sldNum" sz="quarter" idx="12"/>
          </p:nvPr>
        </p:nvSpPr>
        <p:spPr/>
        <p:txBody>
          <a:bodyPr/>
          <a:lstStyle/>
          <a:p>
            <a:fld id="{B31A39DF-61A9-4ACA-B734-536BAC9BE44A}" type="slidenum">
              <a:rPr lang="en-US" smtClean="0"/>
              <a:t>19</a:t>
            </a:fld>
            <a:endParaRPr lang="en-US"/>
          </a:p>
        </p:txBody>
      </p:sp>
      <p:pic>
        <p:nvPicPr>
          <p:cNvPr id="6" name="Picture 5">
            <a:extLst>
              <a:ext uri="{FF2B5EF4-FFF2-40B4-BE49-F238E27FC236}">
                <a16:creationId xmlns:a16="http://schemas.microsoft.com/office/drawing/2014/main" id="{F91952D1-A9FA-4844-A098-FBE78EA76B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998" y="1917"/>
            <a:ext cx="9114018" cy="6839167"/>
          </a:xfrm>
          <a:prstGeom prst="rect">
            <a:avLst/>
          </a:prstGeom>
          <a:ln>
            <a:solidFill>
              <a:schemeClr val="tx1"/>
            </a:solidFill>
          </a:ln>
        </p:spPr>
      </p:pic>
    </p:spTree>
    <p:extLst>
      <p:ext uri="{BB962C8B-B14F-4D97-AF65-F5344CB8AC3E}">
        <p14:creationId xmlns:p14="http://schemas.microsoft.com/office/powerpoint/2010/main" val="59344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50FD-430B-4F24-8895-D8C84F0AC0B9}"/>
              </a:ext>
            </a:extLst>
          </p:cNvPr>
          <p:cNvSpPr>
            <a:spLocks noGrp="1"/>
          </p:cNvSpPr>
          <p:nvPr>
            <p:ph type="title"/>
          </p:nvPr>
        </p:nvSpPr>
        <p:spPr>
          <a:xfrm>
            <a:off x="1524000" y="436992"/>
            <a:ext cx="5217160" cy="1001395"/>
          </a:xfrm>
        </p:spPr>
        <p:txBody>
          <a:bodyPr>
            <a:normAutofit fontScale="90000"/>
          </a:bodyPr>
          <a:lstStyle/>
          <a:p>
            <a:r>
              <a:rPr lang="en-US" b="1" dirty="0"/>
              <a:t>Most egregious claims …</a:t>
            </a:r>
          </a:p>
        </p:txBody>
      </p:sp>
      <p:sp>
        <p:nvSpPr>
          <p:cNvPr id="3" name="Content Placeholder 2">
            <a:extLst>
              <a:ext uri="{FF2B5EF4-FFF2-40B4-BE49-F238E27FC236}">
                <a16:creationId xmlns:a16="http://schemas.microsoft.com/office/drawing/2014/main" id="{8FC87D22-3777-4364-BCC5-24AC478B7F04}"/>
              </a:ext>
            </a:extLst>
          </p:cNvPr>
          <p:cNvSpPr>
            <a:spLocks noGrp="1"/>
          </p:cNvSpPr>
          <p:nvPr>
            <p:ph idx="1"/>
          </p:nvPr>
        </p:nvSpPr>
        <p:spPr>
          <a:xfrm>
            <a:off x="367553" y="2019300"/>
            <a:ext cx="11510681" cy="4838700"/>
          </a:xfrm>
        </p:spPr>
        <p:txBody>
          <a:bodyPr>
            <a:normAutofit fontScale="92500"/>
          </a:bodyPr>
          <a:lstStyle/>
          <a:p>
            <a:pPr marL="0" indent="0" algn="ctr">
              <a:buNone/>
            </a:pPr>
            <a:r>
              <a:rPr lang="en-US" dirty="0"/>
              <a:t>Many people (including big-name AI luminaries) seem to think that some </a:t>
            </a:r>
            <a:r>
              <a:rPr lang="en-US" dirty="0" err="1"/>
              <a:t>kinda</a:t>
            </a:r>
            <a:endParaRPr lang="en-US" dirty="0"/>
          </a:p>
          <a:p>
            <a:pPr marL="0" indent="0" algn="ctr">
              <a:buNone/>
            </a:pPr>
            <a:endParaRPr lang="en-US" dirty="0"/>
          </a:p>
          <a:p>
            <a:pPr marL="0" indent="0" algn="ctr">
              <a:buNone/>
            </a:pPr>
            <a:r>
              <a:rPr lang="en-US" sz="3500" b="1" dirty="0"/>
              <a:t>AI Ethical Agent (perhaps a modern-day </a:t>
            </a:r>
            <a:r>
              <a:rPr lang="en-US" sz="3500" b="1" dirty="0">
                <a:hlinkClick r:id="rId3"/>
              </a:rPr>
              <a:t>Homunculus</a:t>
            </a:r>
            <a:r>
              <a:rPr lang="en-US" sz="3500" b="1" dirty="0"/>
              <a:t>) </a:t>
            </a:r>
          </a:p>
          <a:p>
            <a:pPr marL="0" indent="0" algn="ctr">
              <a:buNone/>
            </a:pPr>
            <a:endParaRPr lang="en-US" dirty="0"/>
          </a:p>
          <a:p>
            <a:pPr marL="0" indent="0" algn="ctr">
              <a:buNone/>
            </a:pPr>
            <a:r>
              <a:rPr lang="en-US" dirty="0"/>
              <a:t>Can sit as a monitoring process on top of any kind of robot software, ensuring that someone else’s robot operates morally legally and ethically.</a:t>
            </a:r>
          </a:p>
          <a:p>
            <a:pPr marL="0" indent="0" algn="ctr">
              <a:buNone/>
            </a:pPr>
            <a:endParaRPr lang="en-US" dirty="0"/>
          </a:p>
          <a:p>
            <a:pPr marL="0" indent="0" algn="ctr">
              <a:buNone/>
            </a:pPr>
            <a:r>
              <a:rPr lang="en-US" dirty="0"/>
              <a:t>Such misconceptions have inhibited meaningful progress.  </a:t>
            </a:r>
          </a:p>
          <a:p>
            <a:pPr marL="0" indent="0" algn="ctr">
              <a:buNone/>
            </a:pPr>
            <a:r>
              <a:rPr lang="en-US" dirty="0"/>
              <a:t>(Example: obligatory Terminator image with glowing red eyes.)</a:t>
            </a:r>
          </a:p>
          <a:p>
            <a:pPr marL="0" indent="0" algn="ctr">
              <a:buNone/>
            </a:pPr>
            <a:r>
              <a:rPr lang="en-US" dirty="0"/>
              <a:t>AAAI workshop on metrics is a great step in a necessary direction.</a:t>
            </a:r>
          </a:p>
        </p:txBody>
      </p:sp>
      <p:sp>
        <p:nvSpPr>
          <p:cNvPr id="4" name="Slide Number Placeholder 3">
            <a:extLst>
              <a:ext uri="{FF2B5EF4-FFF2-40B4-BE49-F238E27FC236}">
                <a16:creationId xmlns:a16="http://schemas.microsoft.com/office/drawing/2014/main" id="{87A5970D-24A3-40FA-B2D4-43D9387FCE5F}"/>
              </a:ext>
            </a:extLst>
          </p:cNvPr>
          <p:cNvSpPr>
            <a:spLocks noGrp="1"/>
          </p:cNvSpPr>
          <p:nvPr>
            <p:ph type="sldNum" sz="quarter" idx="12"/>
          </p:nvPr>
        </p:nvSpPr>
        <p:spPr/>
        <p:txBody>
          <a:bodyPr/>
          <a:lstStyle/>
          <a:p>
            <a:fld id="{B31A39DF-61A9-4ACA-B734-536BAC9BE44A}" type="slidenum">
              <a:rPr lang="en-US" smtClean="0"/>
              <a:t>2</a:t>
            </a:fld>
            <a:endParaRPr lang="en-US" dirty="0"/>
          </a:p>
        </p:txBody>
      </p:sp>
      <p:sp>
        <p:nvSpPr>
          <p:cNvPr id="7" name="AutoShape 2">
            <a:extLst>
              <a:ext uri="{FF2B5EF4-FFF2-40B4-BE49-F238E27FC236}">
                <a16:creationId xmlns:a16="http://schemas.microsoft.com/office/drawing/2014/main" id="{D8F8D6B9-C957-464B-977E-4007F0D903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hlinkClick r:id="rId4"/>
            <a:extLst>
              <a:ext uri="{FF2B5EF4-FFF2-40B4-BE49-F238E27FC236}">
                <a16:creationId xmlns:a16="http://schemas.microsoft.com/office/drawing/2014/main" id="{91D7A7D8-79BE-421E-BA1C-1482372DE5CC}"/>
              </a:ext>
            </a:extLst>
          </p:cNvPr>
          <p:cNvPicPr>
            <a:picLocks noChangeAspect="1"/>
          </p:cNvPicPr>
          <p:nvPr/>
        </p:nvPicPr>
        <p:blipFill>
          <a:blip r:embed="rId5"/>
          <a:stretch>
            <a:fillRect/>
          </a:stretch>
        </p:blipFill>
        <p:spPr>
          <a:xfrm>
            <a:off x="7306618" y="141422"/>
            <a:ext cx="1754524" cy="1597434"/>
          </a:xfrm>
          <a:prstGeom prst="rect">
            <a:avLst/>
          </a:prstGeom>
        </p:spPr>
      </p:pic>
      <p:pic>
        <p:nvPicPr>
          <p:cNvPr id="13" name="Picture 12">
            <a:extLst>
              <a:ext uri="{FF2B5EF4-FFF2-40B4-BE49-F238E27FC236}">
                <a16:creationId xmlns:a16="http://schemas.microsoft.com/office/drawing/2014/main" id="{2AC5B305-7E1C-4CF0-A9E6-881D1A42E47F}"/>
              </a:ext>
            </a:extLst>
          </p:cNvPr>
          <p:cNvPicPr>
            <a:picLocks noChangeAspect="1"/>
          </p:cNvPicPr>
          <p:nvPr/>
        </p:nvPicPr>
        <p:blipFill>
          <a:blip r:embed="rId6"/>
          <a:stretch>
            <a:fillRect/>
          </a:stretch>
        </p:blipFill>
        <p:spPr>
          <a:xfrm>
            <a:off x="9210992" y="136525"/>
            <a:ext cx="2798436" cy="1602331"/>
          </a:xfrm>
          <a:prstGeom prst="rect">
            <a:avLst/>
          </a:prstGeom>
        </p:spPr>
      </p:pic>
      <p:sp>
        <p:nvSpPr>
          <p:cNvPr id="8" name="TextBox 7">
            <a:extLst>
              <a:ext uri="{FF2B5EF4-FFF2-40B4-BE49-F238E27FC236}">
                <a16:creationId xmlns:a16="http://schemas.microsoft.com/office/drawing/2014/main" id="{376E9EF1-EF71-4E4A-9A69-89292D8E0DE8}"/>
              </a:ext>
            </a:extLst>
          </p:cNvPr>
          <p:cNvSpPr txBox="1"/>
          <p:nvPr/>
        </p:nvSpPr>
        <p:spPr>
          <a:xfrm rot="19169797">
            <a:off x="-481360" y="441415"/>
            <a:ext cx="2818344" cy="400110"/>
          </a:xfrm>
          <a:prstGeom prst="rect">
            <a:avLst/>
          </a:prstGeom>
          <a:noFill/>
        </p:spPr>
        <p:txBody>
          <a:bodyPr wrap="square" rtlCol="0">
            <a:spAutoFit/>
          </a:bodyPr>
          <a:lstStyle/>
          <a:p>
            <a:r>
              <a:rPr lang="en-US" sz="2000" dirty="0">
                <a:solidFill>
                  <a:srgbClr val="FFFF00"/>
                </a:solidFill>
                <a:highlight>
                  <a:srgbClr val="0000FF"/>
                </a:highlight>
              </a:rPr>
              <a:t>____</a:t>
            </a:r>
            <a:r>
              <a:rPr lang="en-US" sz="2000" u="sng" dirty="0">
                <a:solidFill>
                  <a:srgbClr val="FFFF00"/>
                </a:solidFill>
                <a:highlight>
                  <a:srgbClr val="0000FF"/>
                </a:highlight>
              </a:rPr>
              <a:t>ICE BREAKER !!____</a:t>
            </a:r>
            <a:r>
              <a:rPr lang="en-US" sz="2000" dirty="0">
                <a:solidFill>
                  <a:srgbClr val="FFFF00"/>
                </a:solidFill>
                <a:highlight>
                  <a:srgbClr val="0000FF"/>
                </a:highlight>
              </a:rPr>
              <a:t>   </a:t>
            </a:r>
          </a:p>
        </p:txBody>
      </p:sp>
      <p:sp>
        <p:nvSpPr>
          <p:cNvPr id="5" name="TextBox 4">
            <a:extLst>
              <a:ext uri="{FF2B5EF4-FFF2-40B4-BE49-F238E27FC236}">
                <a16:creationId xmlns:a16="http://schemas.microsoft.com/office/drawing/2014/main" id="{F01BD1EC-B529-4284-98C3-2E2442B40A12}"/>
              </a:ext>
            </a:extLst>
          </p:cNvPr>
          <p:cNvSpPr txBox="1"/>
          <p:nvPr/>
        </p:nvSpPr>
        <p:spPr>
          <a:xfrm>
            <a:off x="9915875" y="-974614"/>
            <a:ext cx="1774845" cy="3770263"/>
          </a:xfrm>
          <a:prstGeom prst="rect">
            <a:avLst/>
          </a:prstGeom>
          <a:noFill/>
        </p:spPr>
        <p:txBody>
          <a:bodyPr wrap="none" rtlCol="0">
            <a:spAutoFit/>
          </a:bodyPr>
          <a:lstStyle/>
          <a:p>
            <a:r>
              <a:rPr lang="en-US" sz="23900" dirty="0"/>
              <a:t>X</a:t>
            </a:r>
          </a:p>
        </p:txBody>
      </p:sp>
    </p:spTree>
    <p:extLst>
      <p:ext uri="{BB962C8B-B14F-4D97-AF65-F5344CB8AC3E}">
        <p14:creationId xmlns:p14="http://schemas.microsoft.com/office/powerpoint/2010/main" val="26126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8041C-807A-4B6F-B56A-B49B486FA930}"/>
              </a:ext>
            </a:extLst>
          </p:cNvPr>
          <p:cNvSpPr>
            <a:spLocks noGrp="1"/>
          </p:cNvSpPr>
          <p:nvPr>
            <p:ph type="title"/>
          </p:nvPr>
        </p:nvSpPr>
        <p:spPr>
          <a:xfrm>
            <a:off x="1888761" y="365125"/>
            <a:ext cx="8596860" cy="1325563"/>
          </a:xfrm>
        </p:spPr>
        <p:txBody>
          <a:bodyPr/>
          <a:lstStyle/>
          <a:p>
            <a:endParaRPr lang="en-US"/>
          </a:p>
        </p:txBody>
      </p:sp>
      <p:sp>
        <p:nvSpPr>
          <p:cNvPr id="4" name="Slide Number Placeholder 3">
            <a:extLst>
              <a:ext uri="{FF2B5EF4-FFF2-40B4-BE49-F238E27FC236}">
                <a16:creationId xmlns:a16="http://schemas.microsoft.com/office/drawing/2014/main" id="{A186E180-9889-480E-B274-807D9F52E889}"/>
              </a:ext>
            </a:extLst>
          </p:cNvPr>
          <p:cNvSpPr>
            <a:spLocks noGrp="1"/>
          </p:cNvSpPr>
          <p:nvPr>
            <p:ph type="sldNum" sz="quarter" idx="12"/>
          </p:nvPr>
        </p:nvSpPr>
        <p:spPr/>
        <p:txBody>
          <a:bodyPr/>
          <a:lstStyle/>
          <a:p>
            <a:fld id="{B31A39DF-61A9-4ACA-B734-536BAC9BE44A}" type="slidenum">
              <a:rPr lang="en-US" smtClean="0"/>
              <a:t>20</a:t>
            </a:fld>
            <a:endParaRPr lang="en-US"/>
          </a:p>
        </p:txBody>
      </p:sp>
      <p:pic>
        <p:nvPicPr>
          <p:cNvPr id="6" name="Picture 5">
            <a:extLst>
              <a:ext uri="{FF2B5EF4-FFF2-40B4-BE49-F238E27FC236}">
                <a16:creationId xmlns:a16="http://schemas.microsoft.com/office/drawing/2014/main" id="{8C518F19-2573-4FCE-8615-A6F96CE2BA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4007" y="-10190"/>
            <a:ext cx="9150410" cy="6868190"/>
          </a:xfrm>
          <a:prstGeom prst="rect">
            <a:avLst/>
          </a:prstGeom>
          <a:ln>
            <a:solidFill>
              <a:schemeClr val="tx1"/>
            </a:solidFill>
          </a:ln>
        </p:spPr>
      </p:pic>
    </p:spTree>
    <p:extLst>
      <p:ext uri="{BB962C8B-B14F-4D97-AF65-F5344CB8AC3E}">
        <p14:creationId xmlns:p14="http://schemas.microsoft.com/office/powerpoint/2010/main" val="207892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60D6D3-887E-4DAD-A658-31D3D4D00C3C}"/>
              </a:ext>
            </a:extLst>
          </p:cNvPr>
          <p:cNvSpPr>
            <a:spLocks noGrp="1"/>
          </p:cNvSpPr>
          <p:nvPr>
            <p:ph type="title"/>
          </p:nvPr>
        </p:nvSpPr>
        <p:spPr>
          <a:xfrm>
            <a:off x="838200" y="365126"/>
            <a:ext cx="10782518" cy="1028784"/>
          </a:xfrm>
        </p:spPr>
        <p:txBody>
          <a:bodyPr/>
          <a:lstStyle/>
          <a:p>
            <a:r>
              <a:rPr lang="en-US" dirty="0"/>
              <a:t>Imperatives and possibilities in military context</a:t>
            </a:r>
          </a:p>
        </p:txBody>
      </p:sp>
      <p:sp>
        <p:nvSpPr>
          <p:cNvPr id="5" name="Content Placeholder 4">
            <a:extLst>
              <a:ext uri="{FF2B5EF4-FFF2-40B4-BE49-F238E27FC236}">
                <a16:creationId xmlns:a16="http://schemas.microsoft.com/office/drawing/2014/main" id="{319A2855-C278-4956-A58F-D7E19531A9A1}"/>
              </a:ext>
            </a:extLst>
          </p:cNvPr>
          <p:cNvSpPr>
            <a:spLocks noGrp="1"/>
          </p:cNvSpPr>
          <p:nvPr>
            <p:ph sz="half" idx="1"/>
          </p:nvPr>
        </p:nvSpPr>
        <p:spPr>
          <a:xfrm>
            <a:off x="838200" y="1393909"/>
            <a:ext cx="7106322" cy="5283824"/>
          </a:xfrm>
        </p:spPr>
        <p:txBody>
          <a:bodyPr>
            <a:normAutofit fontScale="77500" lnSpcReduction="20000"/>
          </a:bodyPr>
          <a:lstStyle/>
          <a:p>
            <a:pPr marL="0" indent="0">
              <a:buNone/>
            </a:pPr>
            <a:r>
              <a:rPr lang="en-US" sz="3100" b="1" i="0" dirty="0">
                <a:effectLst/>
                <a:latin typeface="Lato" panose="020F0502020204030203" pitchFamily="34" charset="0"/>
              </a:rPr>
              <a:t>Assessing Physical and Technical Suitability of DoD Test and Evaluation Ranges, Infrastructure</a:t>
            </a:r>
          </a:p>
          <a:p>
            <a:pPr marL="0" indent="0">
              <a:buNone/>
            </a:pPr>
            <a:endParaRPr lang="en-US" sz="900" dirty="0">
              <a:latin typeface="Lato" panose="020F0502020204030203" pitchFamily="34" charset="0"/>
            </a:endParaRPr>
          </a:p>
          <a:p>
            <a:pPr marL="0" indent="0">
              <a:buNone/>
            </a:pPr>
            <a:r>
              <a:rPr lang="en-US" sz="2400" dirty="0">
                <a:latin typeface="Lato" panose="020F0502020204030203" pitchFamily="34" charset="0"/>
              </a:rPr>
              <a:t>Rigorous operational testing (OT) of weapon systems procured by the U.S. Department of Defense (DoD) is fundamental to ensuring that these sophisticated systems not only meet their stated requirements, but also perform under realistic operational conditions when faced by determined adversaries employing their own highly capable offensive and defensive weaponry. DoD's test and training range enterprise provides the geography, infrastructure, technology, expertise, processes, and management that make safe, secure, and comprehensive OT possible. </a:t>
            </a:r>
          </a:p>
          <a:p>
            <a:pPr marL="0" indent="0">
              <a:buNone/>
            </a:pPr>
            <a:r>
              <a:rPr lang="en-US" sz="2400" dirty="0">
                <a:latin typeface="Lato" panose="020F0502020204030203" pitchFamily="34" charset="0"/>
              </a:rPr>
              <a:t>The challenges facing the nation's range infrastructure are both increasing and accelerating. Limited test capacity in physical resources and workforce, the age of test infrastructure, the capability to test advanced technologies, and encroachment impact the ability to inform system performance, integrated system performance and the overall pace of testing.</a:t>
            </a:r>
          </a:p>
          <a:p>
            <a:pPr marL="0" indent="0">
              <a:buNone/>
            </a:pPr>
            <a:endParaRPr lang="en-US" sz="2100" dirty="0">
              <a:latin typeface="Lato" panose="020F0502020204030203" pitchFamily="34" charset="0"/>
            </a:endParaRPr>
          </a:p>
          <a:p>
            <a:pPr marL="0" indent="0">
              <a:buNone/>
            </a:pPr>
            <a:r>
              <a:rPr lang="en-US" sz="2100" dirty="0">
                <a:latin typeface="Lato" panose="020F0502020204030203" pitchFamily="34" charset="0"/>
              </a:rPr>
              <a:t>National Academies of Sciences, Engineering, and Medicine. 2021. Necessary DoD Range Capabilities to Ensure Operational Superiority of U.S. Defense Systems: Testing for the Future Fight. Washington, DC: The National Academies Press. </a:t>
            </a:r>
            <a:r>
              <a:rPr lang="en-US" sz="2100" dirty="0">
                <a:latin typeface="Lato" panose="020F0502020204030203" pitchFamily="34" charset="0"/>
                <a:hlinkClick r:id="rId2"/>
              </a:rPr>
              <a:t>https://doi.org/10.17226/26181</a:t>
            </a:r>
            <a:r>
              <a:rPr lang="en-US" sz="2100" dirty="0">
                <a:latin typeface="Lato" panose="020F0502020204030203" pitchFamily="34" charset="0"/>
              </a:rPr>
              <a:t> (includes presentation)</a:t>
            </a:r>
          </a:p>
          <a:p>
            <a:pPr marL="0" indent="0">
              <a:buNone/>
            </a:pPr>
            <a:endParaRPr lang="en-US" sz="2400" b="1" i="0" dirty="0">
              <a:effectLst/>
              <a:latin typeface="Lato" panose="020F0502020204030203" pitchFamily="34" charset="0"/>
            </a:endParaRPr>
          </a:p>
          <a:p>
            <a:endParaRPr lang="en-US" dirty="0"/>
          </a:p>
        </p:txBody>
      </p:sp>
      <p:sp>
        <p:nvSpPr>
          <p:cNvPr id="3" name="Slide Number Placeholder 2">
            <a:extLst>
              <a:ext uri="{FF2B5EF4-FFF2-40B4-BE49-F238E27FC236}">
                <a16:creationId xmlns:a16="http://schemas.microsoft.com/office/drawing/2014/main" id="{B17FE0A0-1882-4E5A-974F-AD20B6F6F6D1}"/>
              </a:ext>
            </a:extLst>
          </p:cNvPr>
          <p:cNvSpPr>
            <a:spLocks noGrp="1"/>
          </p:cNvSpPr>
          <p:nvPr>
            <p:ph type="sldNum" sz="quarter" idx="12"/>
          </p:nvPr>
        </p:nvSpPr>
        <p:spPr/>
        <p:txBody>
          <a:bodyPr/>
          <a:lstStyle/>
          <a:p>
            <a:fld id="{B31A39DF-61A9-4ACA-B734-536BAC9BE44A}" type="slidenum">
              <a:rPr lang="en-US" smtClean="0"/>
              <a:t>21</a:t>
            </a:fld>
            <a:endParaRPr lang="en-US"/>
          </a:p>
        </p:txBody>
      </p:sp>
      <p:pic>
        <p:nvPicPr>
          <p:cNvPr id="1026" name="Picture 2">
            <a:extLst>
              <a:ext uri="{FF2B5EF4-FFF2-40B4-BE49-F238E27FC236}">
                <a16:creationId xmlns:a16="http://schemas.microsoft.com/office/drawing/2014/main" id="{153D2808-CB2F-4E98-887B-BF4414FB3C6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037575" y="1393909"/>
            <a:ext cx="33528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946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03C206-BFF1-496C-8FC1-C9C240A9AF6A}"/>
              </a:ext>
            </a:extLst>
          </p:cNvPr>
          <p:cNvSpPr>
            <a:spLocks noGrp="1"/>
          </p:cNvSpPr>
          <p:nvPr>
            <p:ph type="title"/>
          </p:nvPr>
        </p:nvSpPr>
        <p:spPr/>
        <p:txBody>
          <a:bodyPr>
            <a:noAutofit/>
          </a:bodyPr>
          <a:lstStyle/>
          <a:p>
            <a:r>
              <a:rPr lang="en-US" sz="3200" b="0" i="0" dirty="0">
                <a:solidFill>
                  <a:srgbClr val="1667A9"/>
                </a:solidFill>
                <a:effectLst/>
                <a:latin typeface="Open Sans" panose="020B0606030504020204" pitchFamily="34" charset="0"/>
              </a:rPr>
              <a:t>UNESCO member states adopt the first ever </a:t>
            </a:r>
            <a:br>
              <a:rPr lang="en-US" sz="3200" b="0" i="0" dirty="0">
                <a:solidFill>
                  <a:srgbClr val="1667A9"/>
                </a:solidFill>
                <a:effectLst/>
                <a:latin typeface="Open Sans" panose="020B0606030504020204" pitchFamily="34" charset="0"/>
              </a:rPr>
            </a:br>
            <a:r>
              <a:rPr lang="en-US" sz="3200" b="0" i="0" dirty="0">
                <a:solidFill>
                  <a:srgbClr val="1667A9"/>
                </a:solidFill>
                <a:effectLst/>
                <a:latin typeface="Open Sans" panose="020B0606030504020204" pitchFamily="34" charset="0"/>
              </a:rPr>
              <a:t>global agreement on the Ethics of Artificial Intelligence</a:t>
            </a:r>
            <a:endParaRPr lang="en-US" sz="3200" dirty="0"/>
          </a:p>
        </p:txBody>
      </p:sp>
      <p:sp>
        <p:nvSpPr>
          <p:cNvPr id="4" name="Slide Number Placeholder 3">
            <a:extLst>
              <a:ext uri="{FF2B5EF4-FFF2-40B4-BE49-F238E27FC236}">
                <a16:creationId xmlns:a16="http://schemas.microsoft.com/office/drawing/2014/main" id="{3D8372BE-B1EC-43C2-8AF4-8DC5E5410D3E}"/>
              </a:ext>
            </a:extLst>
          </p:cNvPr>
          <p:cNvSpPr>
            <a:spLocks noGrp="1"/>
          </p:cNvSpPr>
          <p:nvPr>
            <p:ph type="sldNum" sz="quarter" idx="12"/>
          </p:nvPr>
        </p:nvSpPr>
        <p:spPr/>
        <p:txBody>
          <a:bodyPr/>
          <a:lstStyle/>
          <a:p>
            <a:fld id="{B31A39DF-61A9-4ACA-B734-536BAC9BE44A}" type="slidenum">
              <a:rPr lang="en-US" smtClean="0"/>
              <a:t>22</a:t>
            </a:fld>
            <a:endParaRPr lang="en-US"/>
          </a:p>
        </p:txBody>
      </p:sp>
      <p:sp>
        <p:nvSpPr>
          <p:cNvPr id="10" name="Content Placeholder 9">
            <a:extLst>
              <a:ext uri="{FF2B5EF4-FFF2-40B4-BE49-F238E27FC236}">
                <a16:creationId xmlns:a16="http://schemas.microsoft.com/office/drawing/2014/main" id="{524AF4BD-198B-406F-AB47-AC1FFB8C6730}"/>
              </a:ext>
            </a:extLst>
          </p:cNvPr>
          <p:cNvSpPr>
            <a:spLocks noGrp="1"/>
          </p:cNvSpPr>
          <p:nvPr>
            <p:ph sz="half" idx="1"/>
          </p:nvPr>
        </p:nvSpPr>
        <p:spPr>
          <a:xfrm>
            <a:off x="838200" y="1825625"/>
            <a:ext cx="5257800" cy="4400363"/>
          </a:xfrm>
        </p:spPr>
        <p:txBody>
          <a:bodyPr>
            <a:normAutofit fontScale="62500" lnSpcReduction="20000"/>
          </a:bodyPr>
          <a:lstStyle/>
          <a:p>
            <a:pPr marL="0" indent="0" algn="l">
              <a:buNone/>
            </a:pPr>
            <a:r>
              <a:rPr lang="en-US" b="0" i="0" dirty="0">
                <a:solidFill>
                  <a:srgbClr val="333333"/>
                </a:solidFill>
                <a:effectLst/>
                <a:latin typeface="Open Sans" panose="020B0606030504020204" pitchFamily="34" charset="0"/>
              </a:rPr>
              <a:t>AI is pervasive, and enables many of our daily routines - booking flights, steering driverless cars, and </a:t>
            </a:r>
            <a:r>
              <a:rPr lang="en-US" b="0" i="0" dirty="0" err="1">
                <a:solidFill>
                  <a:srgbClr val="333333"/>
                </a:solidFill>
                <a:effectLst/>
                <a:latin typeface="Open Sans" panose="020B0606030504020204" pitchFamily="34" charset="0"/>
              </a:rPr>
              <a:t>personalising</a:t>
            </a:r>
            <a:r>
              <a:rPr lang="en-US" b="0" i="0" dirty="0">
                <a:solidFill>
                  <a:srgbClr val="333333"/>
                </a:solidFill>
                <a:effectLst/>
                <a:latin typeface="Open Sans" panose="020B0606030504020204" pitchFamily="34" charset="0"/>
              </a:rPr>
              <a:t> our morning news feeds. AI also supports the decision-making of governments and the private sector.  </a:t>
            </a:r>
          </a:p>
          <a:p>
            <a:pPr marL="0" indent="0" algn="l">
              <a:buNone/>
            </a:pPr>
            <a:r>
              <a:rPr lang="en-US" b="0" i="0" dirty="0">
                <a:solidFill>
                  <a:srgbClr val="333333"/>
                </a:solidFill>
                <a:effectLst/>
                <a:latin typeface="Open Sans" panose="020B0606030504020204" pitchFamily="34" charset="0"/>
              </a:rPr>
              <a:t>AI technologies are delivering remarkable results in highly specialized fields such as cancer screening and building inclusive environments for people with disabilities. They also help combat global problems like climate change and world hunger, and help reduce poverty by optimizing economic aid.</a:t>
            </a:r>
          </a:p>
          <a:p>
            <a:pPr marL="0" indent="0" algn="l">
              <a:buNone/>
            </a:pPr>
            <a:r>
              <a:rPr lang="en-US" b="0" i="0" dirty="0">
                <a:solidFill>
                  <a:srgbClr val="333333"/>
                </a:solidFill>
                <a:effectLst/>
                <a:latin typeface="Open Sans" panose="020B0606030504020204" pitchFamily="34" charset="0"/>
              </a:rPr>
              <a:t>But the technology is also bringing new unprecedented challenges. We see increased gender and ethnic bias, significant threats to privacy, dignity and agency, dangers of mass surveillance, and increased use of unreliable AI technologies in law enforcement, to name a few. Until now, there were no universal standards to provide an answer to these issues.</a:t>
            </a:r>
            <a:endParaRPr lang="en-US" dirty="0"/>
          </a:p>
        </p:txBody>
      </p:sp>
      <p:pic>
        <p:nvPicPr>
          <p:cNvPr id="11" name="Content Placeholder 5">
            <a:extLst>
              <a:ext uri="{FF2B5EF4-FFF2-40B4-BE49-F238E27FC236}">
                <a16:creationId xmlns:a16="http://schemas.microsoft.com/office/drawing/2014/main" id="{84CEB045-ABC1-4E81-B03F-EB8583EF50D9}"/>
              </a:ext>
            </a:extLst>
          </p:cNvPr>
          <p:cNvPicPr>
            <a:picLocks noGrp="1" noChangeAspect="1"/>
          </p:cNvPicPr>
          <p:nvPr>
            <p:ph sz="half" idx="2"/>
          </p:nvPr>
        </p:nvPicPr>
        <p:blipFill>
          <a:blip r:embed="rId3"/>
          <a:stretch>
            <a:fillRect/>
          </a:stretch>
        </p:blipFill>
        <p:spPr>
          <a:xfrm>
            <a:off x="6172200" y="1831986"/>
            <a:ext cx="5910875" cy="3609597"/>
          </a:xfrm>
        </p:spPr>
      </p:pic>
      <p:sp>
        <p:nvSpPr>
          <p:cNvPr id="13" name="TextBox 12">
            <a:extLst>
              <a:ext uri="{FF2B5EF4-FFF2-40B4-BE49-F238E27FC236}">
                <a16:creationId xmlns:a16="http://schemas.microsoft.com/office/drawing/2014/main" id="{44A2A5C9-4D44-4D3E-AA54-D636714BBEAB}"/>
              </a:ext>
            </a:extLst>
          </p:cNvPr>
          <p:cNvSpPr txBox="1"/>
          <p:nvPr/>
        </p:nvSpPr>
        <p:spPr>
          <a:xfrm>
            <a:off x="6140824" y="5719482"/>
            <a:ext cx="5836023" cy="923330"/>
          </a:xfrm>
          <a:prstGeom prst="rect">
            <a:avLst/>
          </a:prstGeom>
          <a:noFill/>
        </p:spPr>
        <p:txBody>
          <a:bodyPr wrap="square" rtlCol="0">
            <a:spAutoFit/>
          </a:bodyPr>
          <a:lstStyle/>
          <a:p>
            <a:r>
              <a:rPr lang="en-US" dirty="0"/>
              <a:t>Recommendations:  Protecting data, Banning social scoring and mass surveillance, Helping to monitor and evaluate, Protecting the environment</a:t>
            </a:r>
          </a:p>
        </p:txBody>
      </p:sp>
      <p:sp>
        <p:nvSpPr>
          <p:cNvPr id="15" name="TextBox 14">
            <a:extLst>
              <a:ext uri="{FF2B5EF4-FFF2-40B4-BE49-F238E27FC236}">
                <a16:creationId xmlns:a16="http://schemas.microsoft.com/office/drawing/2014/main" id="{8CECA1B5-BD17-4C25-8ABB-45D3CCF5B118}"/>
              </a:ext>
            </a:extLst>
          </p:cNvPr>
          <p:cNvSpPr txBox="1"/>
          <p:nvPr/>
        </p:nvSpPr>
        <p:spPr>
          <a:xfrm>
            <a:off x="838200" y="5954137"/>
            <a:ext cx="5096435" cy="584775"/>
          </a:xfrm>
          <a:prstGeom prst="rect">
            <a:avLst/>
          </a:prstGeom>
          <a:noFill/>
        </p:spPr>
        <p:txBody>
          <a:bodyPr wrap="square">
            <a:spAutoFit/>
          </a:bodyPr>
          <a:lstStyle/>
          <a:p>
            <a:r>
              <a:rPr lang="en-US" sz="1600" dirty="0">
                <a:hlinkClick r:id="rId4"/>
              </a:rPr>
              <a:t>https://en.unesco.org/news/unesco-member-states-adopt-first-ever-global-agreement-ethics-artificial-intelligence</a:t>
            </a:r>
            <a:r>
              <a:rPr lang="en-US" sz="1600" dirty="0"/>
              <a:t> </a:t>
            </a:r>
          </a:p>
        </p:txBody>
      </p:sp>
    </p:spTree>
    <p:extLst>
      <p:ext uri="{BB962C8B-B14F-4D97-AF65-F5344CB8AC3E}">
        <p14:creationId xmlns:p14="http://schemas.microsoft.com/office/powerpoint/2010/main" val="472784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9971" y="110205"/>
            <a:ext cx="11224861" cy="1325563"/>
          </a:xfrm>
        </p:spPr>
        <p:txBody>
          <a:bodyPr>
            <a:normAutofit/>
          </a:bodyPr>
          <a:lstStyle/>
          <a:p>
            <a:r>
              <a:rPr lang="en-US" sz="3800" b="1" dirty="0"/>
              <a:t>Analytic questions of interest – to ethical AI  practitioners</a:t>
            </a:r>
          </a:p>
        </p:txBody>
      </p:sp>
      <p:sp>
        <p:nvSpPr>
          <p:cNvPr id="8" name="Content Placeholder 7"/>
          <p:cNvSpPr>
            <a:spLocks noGrp="1"/>
          </p:cNvSpPr>
          <p:nvPr>
            <p:ph idx="1"/>
          </p:nvPr>
        </p:nvSpPr>
        <p:spPr>
          <a:xfrm>
            <a:off x="838199" y="1507376"/>
            <a:ext cx="11082251" cy="5350624"/>
          </a:xfrm>
        </p:spPr>
        <p:txBody>
          <a:bodyPr>
            <a:noAutofit/>
          </a:bodyPr>
          <a:lstStyle/>
          <a:p>
            <a:pPr marL="0" indent="0">
              <a:buNone/>
            </a:pPr>
            <a:r>
              <a:rPr lang="en-US" sz="3000" i="1" dirty="0"/>
              <a:t>Repeatability</a:t>
            </a:r>
          </a:p>
          <a:p>
            <a:r>
              <a:rPr lang="en-US" sz="3000" dirty="0"/>
              <a:t>What happened? What changed? What’s next? What will happen?</a:t>
            </a:r>
          </a:p>
          <a:p>
            <a:r>
              <a:rPr lang="en-US" sz="3000" dirty="0"/>
              <a:t>What can we learn from all data + all operations? … Will we prevail?</a:t>
            </a:r>
          </a:p>
          <a:p>
            <a:pPr marL="0" indent="0">
              <a:buNone/>
            </a:pPr>
            <a:r>
              <a:rPr lang="en-US" sz="3000" i="1" dirty="0"/>
              <a:t>Understandability</a:t>
            </a:r>
          </a:p>
          <a:p>
            <a:r>
              <a:rPr lang="en-US" sz="3000" dirty="0"/>
              <a:t>Do I entrust this robot with authority for lethal or lifesaving force?</a:t>
            </a:r>
          </a:p>
          <a:p>
            <a:r>
              <a:rPr lang="en-US" sz="3000" dirty="0"/>
              <a:t>Do these combined human-machine actions make sense to team? </a:t>
            </a:r>
          </a:p>
          <a:p>
            <a:pPr marL="0" indent="0">
              <a:buNone/>
            </a:pPr>
            <a:r>
              <a:rPr lang="en-US" sz="3000" i="1" dirty="0"/>
              <a:t>Trust and Verification, Validation, Accreditation (V V+A)</a:t>
            </a:r>
          </a:p>
          <a:p>
            <a:r>
              <a:rPr lang="en-US" sz="3000" dirty="0"/>
              <a:t>Is a robot system (hardware, software, sensors) qualified to deploy?</a:t>
            </a:r>
          </a:p>
          <a:p>
            <a:r>
              <a:rPr lang="en-US" sz="3000" dirty="0"/>
              <a:t>What is Modeling + Simulation basis for analysis-development loop?</a:t>
            </a:r>
          </a:p>
          <a:p>
            <a:endParaRPr lang="en-US" sz="3000"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a:t>
            </a:fld>
            <a:endParaRPr lang="en-US"/>
          </a:p>
        </p:txBody>
      </p:sp>
    </p:spTree>
    <p:extLst>
      <p:ext uri="{BB962C8B-B14F-4D97-AF65-F5344CB8AC3E}">
        <p14:creationId xmlns:p14="http://schemas.microsoft.com/office/powerpoint/2010/main" val="3912943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286C9-1921-4E11-81BE-7AB6E4D03F16}"/>
              </a:ext>
            </a:extLst>
          </p:cNvPr>
          <p:cNvSpPr>
            <a:spLocks noGrp="1"/>
          </p:cNvSpPr>
          <p:nvPr>
            <p:ph type="title"/>
          </p:nvPr>
        </p:nvSpPr>
        <p:spPr/>
        <p:txBody>
          <a:bodyPr/>
          <a:lstStyle/>
          <a:p>
            <a:r>
              <a:rPr lang="en-US" dirty="0"/>
              <a:t>Conclusions and Recommendations</a:t>
            </a:r>
          </a:p>
        </p:txBody>
      </p:sp>
      <p:sp>
        <p:nvSpPr>
          <p:cNvPr id="3" name="Content Placeholder 2">
            <a:extLst>
              <a:ext uri="{FF2B5EF4-FFF2-40B4-BE49-F238E27FC236}">
                <a16:creationId xmlns:a16="http://schemas.microsoft.com/office/drawing/2014/main" id="{D954C0F6-0381-4984-A059-C72A0E52DA05}"/>
              </a:ext>
            </a:extLst>
          </p:cNvPr>
          <p:cNvSpPr>
            <a:spLocks noGrp="1"/>
          </p:cNvSpPr>
          <p:nvPr>
            <p:ph idx="1"/>
          </p:nvPr>
        </p:nvSpPr>
        <p:spPr>
          <a:xfrm>
            <a:off x="838200" y="1825624"/>
            <a:ext cx="10434918" cy="4570693"/>
          </a:xfrm>
        </p:spPr>
        <p:txBody>
          <a:bodyPr>
            <a:normAutofit fontScale="92500"/>
          </a:bodyPr>
          <a:lstStyle/>
          <a:p>
            <a:r>
              <a:rPr lang="en-US" b="0" i="0" u="none" strike="noStrike" baseline="0" dirty="0">
                <a:solidFill>
                  <a:srgbClr val="000000"/>
                </a:solidFill>
                <a:latin typeface="Calibri" panose="020F0502020204030204" pitchFamily="34" charset="0"/>
              </a:rPr>
              <a:t>Metrics are essential for ethical AI repeatability</a:t>
            </a:r>
          </a:p>
          <a:p>
            <a:r>
              <a:rPr lang="en-US" b="0" i="0" u="none" strike="noStrike" baseline="0" dirty="0">
                <a:solidFill>
                  <a:srgbClr val="000000"/>
                </a:solidFill>
                <a:latin typeface="Calibri" panose="020F0502020204030204" pitchFamily="34" charset="0"/>
              </a:rPr>
              <a:t>Metrics actually drive conceptualization, operationalization, evolution</a:t>
            </a:r>
          </a:p>
          <a:p>
            <a:pPr lvl="1"/>
            <a:r>
              <a:rPr lang="en-US" b="0" i="0" u="none" strike="noStrike" baseline="0" dirty="0">
                <a:solidFill>
                  <a:srgbClr val="000000"/>
                </a:solidFill>
                <a:latin typeface="Calibri" panose="020F0502020204030204" pitchFamily="34" charset="0"/>
                <a:hlinkClick r:id="rId2"/>
              </a:rPr>
              <a:t>You Get What You Measure</a:t>
            </a:r>
            <a:endParaRPr lang="en-US" b="0" i="0" u="none" strike="noStrike" baseline="0"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Testing brings theory into practice</a:t>
            </a:r>
          </a:p>
          <a:p>
            <a:r>
              <a:rPr lang="en-US" b="0" i="0" u="none" strike="noStrike" baseline="0" dirty="0">
                <a:solidFill>
                  <a:srgbClr val="000000"/>
                </a:solidFill>
                <a:latin typeface="Calibri" panose="020F0502020204030204" pitchFamily="34" charset="0"/>
              </a:rPr>
              <a:t>Live-Virtual-Constructive (LVC) approaches are possible</a:t>
            </a:r>
          </a:p>
          <a:p>
            <a:r>
              <a:rPr lang="en-US" b="0" i="0" u="none" strike="noStrike" baseline="0" dirty="0">
                <a:solidFill>
                  <a:srgbClr val="000000"/>
                </a:solidFill>
                <a:latin typeface="Calibri" panose="020F0502020204030204" pitchFamily="34" charset="0"/>
              </a:rPr>
              <a:t>Building testbed frameworks for measurable performance establishes basis for verification validation + accreditation (VV+A), robot certification, even actionable conventions, professional practices, and laws</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Is it time for AI ethics to “get real” and “walk the walk” yet?</a:t>
            </a:r>
          </a:p>
          <a:p>
            <a:endParaRPr lang="en-US" b="0" i="0" u="none" strike="noStrike" baseline="0" dirty="0">
              <a:solidFill>
                <a:srgbClr val="000000"/>
              </a:solidFill>
              <a:latin typeface="Calibri" panose="020F050202020403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DC1D9580-A383-4141-BDE3-5A397E27662E}"/>
              </a:ext>
            </a:extLst>
          </p:cNvPr>
          <p:cNvSpPr>
            <a:spLocks noGrp="1"/>
          </p:cNvSpPr>
          <p:nvPr>
            <p:ph type="sldNum" sz="quarter" idx="12"/>
          </p:nvPr>
        </p:nvSpPr>
        <p:spPr/>
        <p:txBody>
          <a:bodyPr/>
          <a:lstStyle/>
          <a:p>
            <a:fld id="{B31A39DF-61A9-4ACA-B734-536BAC9BE44A}" type="slidenum">
              <a:rPr lang="en-US" smtClean="0"/>
              <a:t>24</a:t>
            </a:fld>
            <a:endParaRPr lang="en-US"/>
          </a:p>
        </p:txBody>
      </p:sp>
    </p:spTree>
    <p:extLst>
      <p:ext uri="{BB962C8B-B14F-4D97-AF65-F5344CB8AC3E}">
        <p14:creationId xmlns:p14="http://schemas.microsoft.com/office/powerpoint/2010/main" val="2422039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body" idx="1"/>
          </p:nvPr>
        </p:nvSpPr>
        <p:spPr>
          <a:xfrm>
            <a:off x="2347914" y="1729047"/>
            <a:ext cx="7272337" cy="4773353"/>
          </a:xfrm>
        </p:spPr>
        <p:txBody>
          <a:bodyPr>
            <a:normAutofit/>
          </a:bodyPr>
          <a:lstStyle/>
          <a:p>
            <a:pPr marL="0" indent="0" algn="ctr">
              <a:lnSpc>
                <a:spcPct val="10000"/>
              </a:lnSpc>
            </a:pPr>
            <a:endParaRPr lang="en-US" dirty="0"/>
          </a:p>
          <a:p>
            <a:pPr marL="0" indent="0" algn="ctr">
              <a:lnSpc>
                <a:spcPct val="80000"/>
              </a:lnSpc>
              <a:buNone/>
            </a:pPr>
            <a:r>
              <a:rPr lang="en-US" sz="3900" b="1" dirty="0"/>
              <a:t>Don Brutzman</a:t>
            </a:r>
          </a:p>
          <a:p>
            <a:pPr marL="0" indent="0" algn="ctr">
              <a:lnSpc>
                <a:spcPct val="80000"/>
              </a:lnSpc>
              <a:buNone/>
            </a:pPr>
            <a:endParaRPr lang="en-US" sz="3600" b="1" dirty="0"/>
          </a:p>
          <a:p>
            <a:pPr marL="0" indent="0" algn="ctr">
              <a:lnSpc>
                <a:spcPct val="10000"/>
              </a:lnSpc>
              <a:buNone/>
            </a:pPr>
            <a:endParaRPr lang="en-US" b="1" dirty="0"/>
          </a:p>
          <a:p>
            <a:pPr marL="0" indent="0" algn="ctr">
              <a:lnSpc>
                <a:spcPct val="10000"/>
              </a:lnSpc>
              <a:buNone/>
            </a:pPr>
            <a:endParaRPr lang="en-US" dirty="0"/>
          </a:p>
          <a:p>
            <a:pPr marL="0" indent="0" algn="ctr">
              <a:lnSpc>
                <a:spcPct val="10000"/>
              </a:lnSpc>
              <a:buNone/>
            </a:pPr>
            <a:r>
              <a:rPr lang="en-US" sz="2400" i="1" dirty="0">
                <a:hlinkClick r:id="rId3"/>
              </a:rPr>
              <a:t>brutzman@nps.edu</a:t>
            </a:r>
            <a:r>
              <a:rPr lang="en-US" sz="2400" i="1" dirty="0"/>
              <a:t> </a:t>
            </a:r>
            <a:endParaRPr lang="en-US" sz="2400" dirty="0"/>
          </a:p>
          <a:p>
            <a:pPr marL="0" indent="0" algn="ctr">
              <a:lnSpc>
                <a:spcPct val="80000"/>
              </a:lnSpc>
              <a:buNone/>
            </a:pPr>
            <a:r>
              <a:rPr lang="en-US" sz="2400" i="1" dirty="0">
                <a:hlinkClick r:id="rId4"/>
              </a:rPr>
              <a:t>http://faculty.nps.edu/brutzman</a:t>
            </a:r>
            <a:r>
              <a:rPr lang="en-US" sz="2400" i="1" dirty="0"/>
              <a:t> </a:t>
            </a:r>
            <a:endParaRPr lang="en-US" i="1" dirty="0"/>
          </a:p>
          <a:p>
            <a:pPr marL="0" indent="0" algn="ctr">
              <a:lnSpc>
                <a:spcPct val="40000"/>
              </a:lnSpc>
              <a:buNone/>
            </a:pPr>
            <a:endParaRPr lang="en-US" dirty="0"/>
          </a:p>
          <a:p>
            <a:pPr marL="0" indent="0" algn="ctr">
              <a:lnSpc>
                <a:spcPct val="80000"/>
              </a:lnSpc>
              <a:buNone/>
            </a:pPr>
            <a:r>
              <a:rPr lang="en-US" sz="2400" dirty="0"/>
              <a:t>Code USW/Br, Naval Postgraduate School</a:t>
            </a:r>
          </a:p>
          <a:p>
            <a:pPr marL="0" indent="0" algn="ctr">
              <a:lnSpc>
                <a:spcPct val="80000"/>
              </a:lnSpc>
              <a:buNone/>
            </a:pPr>
            <a:r>
              <a:rPr lang="en-US" sz="2400" dirty="0"/>
              <a:t>Monterey California 93943-5000 USA</a:t>
            </a:r>
            <a:endParaRPr lang="en-US" dirty="0"/>
          </a:p>
          <a:p>
            <a:pPr marL="0" indent="0" algn="ctr">
              <a:lnSpc>
                <a:spcPct val="80000"/>
              </a:lnSpc>
              <a:buNone/>
            </a:pPr>
            <a:r>
              <a:rPr lang="en-US" sz="2400" dirty="0"/>
              <a:t>1.831.656.2149 work</a:t>
            </a:r>
          </a:p>
          <a:p>
            <a:pPr marL="0" indent="0" algn="ctr">
              <a:lnSpc>
                <a:spcPct val="80000"/>
              </a:lnSpc>
              <a:buNone/>
            </a:pPr>
            <a:r>
              <a:rPr lang="en-US" sz="2400" dirty="0"/>
              <a:t>1.831.402.4809   cell</a:t>
            </a:r>
            <a:r>
              <a:rPr lang="en-US" dirty="0">
                <a:hlinkClick r:id="" action="ppaction://noaction"/>
              </a:rPr>
              <a:t>    </a:t>
            </a:r>
          </a:p>
        </p:txBody>
      </p:sp>
      <p:sp>
        <p:nvSpPr>
          <p:cNvPr id="250883" name="Rectangle 3"/>
          <p:cNvSpPr>
            <a:spLocks noGrp="1" noChangeArrowheads="1"/>
          </p:cNvSpPr>
          <p:nvPr>
            <p:ph type="title"/>
          </p:nvPr>
        </p:nvSpPr>
        <p:spPr/>
        <p:txBody>
          <a:bodyPr/>
          <a:lstStyle/>
          <a:p>
            <a:r>
              <a:rPr lang="en-US" dirty="0"/>
              <a:t>Contact</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25</a:t>
            </a:fld>
            <a:endParaRPr lang="en-US"/>
          </a:p>
        </p:txBody>
      </p:sp>
    </p:spTree>
    <p:extLst>
      <p:ext uri="{BB962C8B-B14F-4D97-AF65-F5344CB8AC3E}">
        <p14:creationId xmlns:p14="http://schemas.microsoft.com/office/powerpoint/2010/main" val="34666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body" idx="1"/>
          </p:nvPr>
        </p:nvSpPr>
        <p:spPr>
          <a:xfrm>
            <a:off x="2347914" y="1724891"/>
            <a:ext cx="7272337" cy="4777509"/>
          </a:xfrm>
        </p:spPr>
        <p:txBody>
          <a:bodyPr>
            <a:normAutofit/>
          </a:bodyPr>
          <a:lstStyle/>
          <a:p>
            <a:pPr marL="0" indent="0" algn="ctr">
              <a:lnSpc>
                <a:spcPct val="10000"/>
              </a:lnSpc>
            </a:pPr>
            <a:endParaRPr lang="en-US" dirty="0"/>
          </a:p>
          <a:p>
            <a:pPr marL="0" indent="0" algn="ctr">
              <a:lnSpc>
                <a:spcPct val="80000"/>
              </a:lnSpc>
              <a:buNone/>
            </a:pPr>
            <a:r>
              <a:rPr lang="en-US" sz="3900" b="1" dirty="0"/>
              <a:t>Curt Blais</a:t>
            </a:r>
          </a:p>
          <a:p>
            <a:pPr marL="0" indent="0" algn="ctr">
              <a:lnSpc>
                <a:spcPct val="80000"/>
              </a:lnSpc>
              <a:buNone/>
            </a:pPr>
            <a:endParaRPr lang="en-US" sz="3600" b="1" dirty="0"/>
          </a:p>
          <a:p>
            <a:pPr marL="0" indent="0" algn="ctr">
              <a:lnSpc>
                <a:spcPct val="10000"/>
              </a:lnSpc>
              <a:buNone/>
            </a:pPr>
            <a:endParaRPr lang="en-US" b="1" dirty="0"/>
          </a:p>
          <a:p>
            <a:pPr marL="0" indent="0" algn="ctr">
              <a:lnSpc>
                <a:spcPct val="10000"/>
              </a:lnSpc>
              <a:buNone/>
            </a:pPr>
            <a:endParaRPr lang="en-US" dirty="0"/>
          </a:p>
          <a:p>
            <a:pPr marL="0" indent="0" algn="ctr">
              <a:lnSpc>
                <a:spcPct val="10000"/>
              </a:lnSpc>
              <a:buNone/>
            </a:pPr>
            <a:r>
              <a:rPr lang="en-US" sz="2400" i="1" dirty="0">
                <a:hlinkClick r:id="rId3"/>
              </a:rPr>
              <a:t>clblais@nps.edu</a:t>
            </a:r>
            <a:endParaRPr lang="en-US" sz="2400" i="1" dirty="0"/>
          </a:p>
          <a:p>
            <a:pPr marL="0" indent="0" algn="ctr">
              <a:lnSpc>
                <a:spcPct val="40000"/>
              </a:lnSpc>
              <a:spcBef>
                <a:spcPts val="1800"/>
              </a:spcBef>
              <a:buNone/>
            </a:pPr>
            <a:r>
              <a:rPr lang="en-US" sz="2400" i="1" dirty="0">
                <a:hlinkClick r:id="rId4"/>
              </a:rPr>
              <a:t>https://nps.edu/faculty-profiles/-/cv/clblais</a:t>
            </a:r>
            <a:endParaRPr lang="en-US" sz="2400" i="1" dirty="0"/>
          </a:p>
          <a:p>
            <a:pPr marL="0" indent="0" algn="ctr">
              <a:lnSpc>
                <a:spcPct val="40000"/>
              </a:lnSpc>
              <a:buNone/>
            </a:pPr>
            <a:endParaRPr lang="en-US" dirty="0"/>
          </a:p>
          <a:p>
            <a:pPr marL="0" indent="0" algn="ctr">
              <a:lnSpc>
                <a:spcPct val="80000"/>
              </a:lnSpc>
              <a:buNone/>
            </a:pPr>
            <a:r>
              <a:rPr lang="en-US" sz="2400" dirty="0"/>
              <a:t>Code MV/</a:t>
            </a:r>
            <a:r>
              <a:rPr lang="en-US" sz="2400" dirty="0" err="1"/>
              <a:t>Bl</a:t>
            </a:r>
            <a:r>
              <a:rPr lang="en-US" sz="2400" dirty="0"/>
              <a:t>, Naval Postgraduate School</a:t>
            </a:r>
          </a:p>
          <a:p>
            <a:pPr marL="0" indent="0" algn="ctr">
              <a:lnSpc>
                <a:spcPct val="80000"/>
              </a:lnSpc>
              <a:buNone/>
            </a:pPr>
            <a:r>
              <a:rPr lang="en-US" sz="2400" dirty="0"/>
              <a:t>Monterey California 93943-5000 USA</a:t>
            </a:r>
            <a:endParaRPr lang="en-US" dirty="0"/>
          </a:p>
          <a:p>
            <a:pPr marL="0" indent="0" algn="ctr">
              <a:lnSpc>
                <a:spcPct val="80000"/>
              </a:lnSpc>
              <a:buNone/>
            </a:pPr>
            <a:r>
              <a:rPr lang="en-US" sz="2400" dirty="0"/>
              <a:t>1.831.656.3215 work</a:t>
            </a:r>
            <a:endParaRPr lang="en-US" sz="2400" dirty="0">
              <a:hlinkClick r:id="" action="ppaction://noaction"/>
            </a:endParaRPr>
          </a:p>
          <a:p>
            <a:pPr marL="0" indent="0" algn="ctr">
              <a:lnSpc>
                <a:spcPct val="80000"/>
              </a:lnSpc>
              <a:buNone/>
            </a:pPr>
            <a:endParaRPr lang="en-US" dirty="0">
              <a:hlinkClick r:id="" action="ppaction://noaction"/>
            </a:endParaRPr>
          </a:p>
        </p:txBody>
      </p:sp>
      <p:sp>
        <p:nvSpPr>
          <p:cNvPr id="250883" name="Rectangle 3"/>
          <p:cNvSpPr>
            <a:spLocks noGrp="1" noChangeArrowheads="1"/>
          </p:cNvSpPr>
          <p:nvPr>
            <p:ph type="title"/>
          </p:nvPr>
        </p:nvSpPr>
        <p:spPr/>
        <p:txBody>
          <a:bodyPr/>
          <a:lstStyle/>
          <a:p>
            <a:r>
              <a:rPr lang="en-US" dirty="0"/>
              <a:t>Contact</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26</a:t>
            </a:fld>
            <a:endParaRPr lang="en-US"/>
          </a:p>
        </p:txBody>
      </p:sp>
    </p:spTree>
    <p:extLst>
      <p:ext uri="{BB962C8B-B14F-4D97-AF65-F5344CB8AC3E}">
        <p14:creationId xmlns:p14="http://schemas.microsoft.com/office/powerpoint/2010/main" val="372682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84F2-8D99-4693-A10A-271478145888}"/>
              </a:ext>
            </a:extLst>
          </p:cNvPr>
          <p:cNvSpPr>
            <a:spLocks noGrp="1"/>
          </p:cNvSpPr>
          <p:nvPr>
            <p:ph type="title"/>
          </p:nvPr>
        </p:nvSpPr>
        <p:spPr>
          <a:xfrm>
            <a:off x="838200" y="365125"/>
            <a:ext cx="10515600" cy="1131981"/>
          </a:xfrm>
        </p:spPr>
        <p:txBody>
          <a:bodyPr/>
          <a:lstStyle/>
          <a:p>
            <a:r>
              <a:rPr lang="en-US" dirty="0"/>
              <a:t>Abstract</a:t>
            </a:r>
          </a:p>
        </p:txBody>
      </p:sp>
      <p:sp>
        <p:nvSpPr>
          <p:cNvPr id="3" name="Content Placeholder 2">
            <a:extLst>
              <a:ext uri="{FF2B5EF4-FFF2-40B4-BE49-F238E27FC236}">
                <a16:creationId xmlns:a16="http://schemas.microsoft.com/office/drawing/2014/main" id="{C8D4F524-008F-4988-8A5D-7595864E31BF}"/>
              </a:ext>
            </a:extLst>
          </p:cNvPr>
          <p:cNvSpPr>
            <a:spLocks noGrp="1"/>
          </p:cNvSpPr>
          <p:nvPr>
            <p:ph idx="1"/>
          </p:nvPr>
        </p:nvSpPr>
        <p:spPr>
          <a:xfrm>
            <a:off x="838200" y="1443318"/>
            <a:ext cx="10515600" cy="5221941"/>
          </a:xfrm>
        </p:spPr>
        <p:txBody>
          <a:bodyPr>
            <a:normAutofit lnSpcReduction="10000"/>
          </a:bodyPr>
          <a:lstStyle/>
          <a:p>
            <a:pPr marL="0" indent="0" algn="l">
              <a:buNone/>
            </a:pPr>
            <a:r>
              <a:rPr lang="en-US" sz="2400" b="0" i="0" u="none" strike="noStrike" baseline="0" dirty="0">
                <a:solidFill>
                  <a:srgbClr val="000000"/>
                </a:solidFill>
                <a:latin typeface="Calibri" panose="020F0502020204030204" pitchFamily="34" charset="0"/>
              </a:rPr>
              <a:t>Metrics for AI are important, as illustrated by the workshop topics of interest. We note that commonplace gaps in applied AI derive from “Here are the measurements we know how to take” which are too easily over-extrapolated into conclusions of interest. In other words, such precise metrics are necessary and appealing but may not broadly apply to general situations. We assert that necessary subsequent questions are “How do we define meaningful objectives and outcomes for a current unmanned system,” “How do we measure those characteristics that indicate expected success/failure,” and “Once we can measure meaningful results, how do we assemble exemplars into test suites that confirm successful completion across ongoing system life cycles?” </a:t>
            </a:r>
          </a:p>
          <a:p>
            <a:pPr marL="0" indent="0">
              <a:buNone/>
            </a:pPr>
            <a:r>
              <a:rPr lang="en-US" sz="2400" b="0" i="0" u="none" strike="noStrike" baseline="0" dirty="0">
                <a:solidFill>
                  <a:srgbClr val="000000"/>
                </a:solidFill>
                <a:latin typeface="Calibri" panose="020F0502020204030204" pitchFamily="34" charset="0"/>
              </a:rPr>
              <a:t>In our work, moral responsibility and authority for ethical behaviors by remote autonomous unmanned systems lies with the humans responsible for robot behavior. Lines of success or failure are clearly defined when delegating tasks to robots which have the capacity for life-saving or lethal force. Goals, constraints and metrics that are shared by humans and robots are formally verifiable as consistent and further testable in repeatable ways. This point paper explores potential design principles of broad value to ethical AI efforts.</a:t>
            </a:r>
            <a:endParaRPr lang="en-US" sz="3600" dirty="0"/>
          </a:p>
        </p:txBody>
      </p:sp>
      <p:sp>
        <p:nvSpPr>
          <p:cNvPr id="4" name="Slide Number Placeholder 3">
            <a:extLst>
              <a:ext uri="{FF2B5EF4-FFF2-40B4-BE49-F238E27FC236}">
                <a16:creationId xmlns:a16="http://schemas.microsoft.com/office/drawing/2014/main" id="{36C6D3B4-CEC7-478C-A2A8-3E1CAE97D546}"/>
              </a:ext>
            </a:extLst>
          </p:cNvPr>
          <p:cNvSpPr>
            <a:spLocks noGrp="1"/>
          </p:cNvSpPr>
          <p:nvPr>
            <p:ph type="sldNum" sz="quarter" idx="12"/>
          </p:nvPr>
        </p:nvSpPr>
        <p:spPr/>
        <p:txBody>
          <a:bodyPr/>
          <a:lstStyle/>
          <a:p>
            <a:fld id="{B31A39DF-61A9-4ACA-B734-536BAC9BE44A}" type="slidenum">
              <a:rPr lang="en-US" smtClean="0"/>
              <a:t>3</a:t>
            </a:fld>
            <a:endParaRPr lang="en-US"/>
          </a:p>
        </p:txBody>
      </p:sp>
      <p:sp>
        <p:nvSpPr>
          <p:cNvPr id="5" name="AutoShape 2">
            <a:extLst>
              <a:ext uri="{FF2B5EF4-FFF2-40B4-BE49-F238E27FC236}">
                <a16:creationId xmlns:a16="http://schemas.microsoft.com/office/drawing/2014/main" id="{A09B603E-D900-485E-B437-87C0681930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168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D90B-1CEB-4014-B89A-8C4D65F67D5D}"/>
              </a:ext>
            </a:extLst>
          </p:cNvPr>
          <p:cNvSpPr>
            <a:spLocks noGrp="1"/>
          </p:cNvSpPr>
          <p:nvPr>
            <p:ph type="title"/>
          </p:nvPr>
        </p:nvSpPr>
        <p:spPr/>
        <p:txBody>
          <a:bodyPr/>
          <a:lstStyle/>
          <a:p>
            <a:r>
              <a:rPr lang="en-US" dirty="0"/>
              <a:t>First, some centering considerations</a:t>
            </a:r>
          </a:p>
        </p:txBody>
      </p:sp>
      <p:sp>
        <p:nvSpPr>
          <p:cNvPr id="3" name="Content Placeholder 2">
            <a:extLst>
              <a:ext uri="{FF2B5EF4-FFF2-40B4-BE49-F238E27FC236}">
                <a16:creationId xmlns:a16="http://schemas.microsoft.com/office/drawing/2014/main" id="{0FB8F7A1-92B6-492B-B0E0-C785ECF9DC9F}"/>
              </a:ext>
            </a:extLst>
          </p:cNvPr>
          <p:cNvSpPr>
            <a:spLocks noGrp="1"/>
          </p:cNvSpPr>
          <p:nvPr>
            <p:ph idx="1"/>
          </p:nvPr>
        </p:nvSpPr>
        <p:spPr>
          <a:xfrm>
            <a:off x="838200" y="1825625"/>
            <a:ext cx="11106150" cy="4351338"/>
          </a:xfrm>
        </p:spPr>
        <p:txBody>
          <a:bodyPr>
            <a:normAutofit/>
          </a:bodyPr>
          <a:lstStyle/>
          <a:p>
            <a:r>
              <a:rPr lang="en-US" sz="3600" dirty="0"/>
              <a:t>Metrics are essential</a:t>
            </a:r>
          </a:p>
          <a:p>
            <a:r>
              <a:rPr lang="en-US" sz="3600" dirty="0"/>
              <a:t>Precise metrics are necessary</a:t>
            </a:r>
          </a:p>
          <a:p>
            <a:r>
              <a:rPr lang="en-US" sz="3600" dirty="0"/>
              <a:t>General metrics are elusive</a:t>
            </a:r>
          </a:p>
          <a:p>
            <a:r>
              <a:rPr lang="en-US" sz="3600" dirty="0"/>
              <a:t>Humans own ethical responsibility and authority </a:t>
            </a:r>
          </a:p>
          <a:p>
            <a:pPr lvl="1"/>
            <a:r>
              <a:rPr lang="en-US" sz="3200" dirty="0"/>
              <a:t>not machines</a:t>
            </a:r>
          </a:p>
          <a:p>
            <a:r>
              <a:rPr lang="en-US" sz="3600" dirty="0"/>
              <a:t>Can we evaluate whether we are getting better or worse?</a:t>
            </a:r>
          </a:p>
          <a:p>
            <a:pPr lvl="1"/>
            <a:r>
              <a:rPr lang="en-US" sz="3200" dirty="0"/>
              <a:t>system evolution is ongoing</a:t>
            </a:r>
          </a:p>
        </p:txBody>
      </p:sp>
      <p:sp>
        <p:nvSpPr>
          <p:cNvPr id="4" name="Slide Number Placeholder 3">
            <a:extLst>
              <a:ext uri="{FF2B5EF4-FFF2-40B4-BE49-F238E27FC236}">
                <a16:creationId xmlns:a16="http://schemas.microsoft.com/office/drawing/2014/main" id="{55F70AB0-100B-4FD1-926C-3A6049FCB413}"/>
              </a:ext>
            </a:extLst>
          </p:cNvPr>
          <p:cNvSpPr>
            <a:spLocks noGrp="1"/>
          </p:cNvSpPr>
          <p:nvPr>
            <p:ph type="sldNum" sz="quarter" idx="12"/>
          </p:nvPr>
        </p:nvSpPr>
        <p:spPr/>
        <p:txBody>
          <a:bodyPr/>
          <a:lstStyle/>
          <a:p>
            <a:fld id="{B31A39DF-61A9-4ACA-B734-536BAC9BE44A}" type="slidenum">
              <a:rPr lang="en-US" smtClean="0"/>
              <a:t>4</a:t>
            </a:fld>
            <a:endParaRPr lang="en-US"/>
          </a:p>
        </p:txBody>
      </p:sp>
    </p:spTree>
    <p:extLst>
      <p:ext uri="{BB962C8B-B14F-4D97-AF65-F5344CB8AC3E}">
        <p14:creationId xmlns:p14="http://schemas.microsoft.com/office/powerpoint/2010/main" val="908996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3A30-CBB7-4E9E-B71A-475BF64E602D}"/>
              </a:ext>
            </a:extLst>
          </p:cNvPr>
          <p:cNvSpPr>
            <a:spLocks noGrp="1"/>
          </p:cNvSpPr>
          <p:nvPr>
            <p:ph type="title"/>
          </p:nvPr>
        </p:nvSpPr>
        <p:spPr/>
        <p:txBody>
          <a:bodyPr/>
          <a:lstStyle/>
          <a:p>
            <a:r>
              <a:rPr lang="en-US" dirty="0"/>
              <a:t>How Do You Measure </a:t>
            </a:r>
            <a:r>
              <a:rPr lang="en-US" i="1" dirty="0"/>
              <a:t>That</a:t>
            </a:r>
            <a:r>
              <a:rPr lang="en-US" dirty="0"/>
              <a:t>?</a:t>
            </a:r>
          </a:p>
        </p:txBody>
      </p:sp>
      <p:sp>
        <p:nvSpPr>
          <p:cNvPr id="3" name="Content Placeholder 2">
            <a:extLst>
              <a:ext uri="{FF2B5EF4-FFF2-40B4-BE49-F238E27FC236}">
                <a16:creationId xmlns:a16="http://schemas.microsoft.com/office/drawing/2014/main" id="{2BB0D192-990E-4BBD-9674-E6318DC32050}"/>
              </a:ext>
            </a:extLst>
          </p:cNvPr>
          <p:cNvSpPr>
            <a:spLocks noGrp="1"/>
          </p:cNvSpPr>
          <p:nvPr>
            <p:ph idx="1"/>
          </p:nvPr>
        </p:nvSpPr>
        <p:spPr>
          <a:xfrm>
            <a:off x="838199" y="1825624"/>
            <a:ext cx="10871836" cy="4849495"/>
          </a:xfrm>
        </p:spPr>
        <p:txBody>
          <a:bodyPr>
            <a:normAutofit/>
          </a:bodyPr>
          <a:lstStyle/>
          <a:p>
            <a:pPr marL="0" indent="0">
              <a:buNone/>
            </a:pPr>
            <a:r>
              <a:rPr lang="en-US" dirty="0"/>
              <a:t>Critical question that applies to all domains, all perspectives, all aspects</a:t>
            </a:r>
          </a:p>
          <a:p>
            <a:pPr lvl="1"/>
            <a:r>
              <a:rPr lang="en-US" dirty="0"/>
              <a:t>Technical, philosophical, practical, developmental, operational</a:t>
            </a:r>
          </a:p>
          <a:p>
            <a:pPr lvl="1"/>
            <a:r>
              <a:rPr lang="en-US" dirty="0"/>
              <a:t>This means us, i.e. everything in this workshop</a:t>
            </a:r>
          </a:p>
          <a:p>
            <a:pPr lvl="1"/>
            <a:endParaRPr lang="en-US" dirty="0"/>
          </a:p>
          <a:p>
            <a:pPr marL="0" indent="0">
              <a:buNone/>
            </a:pPr>
            <a:r>
              <a:rPr lang="en-US" dirty="0"/>
              <a:t>If you can’t measure a property or characteristic, </a:t>
            </a:r>
          </a:p>
          <a:p>
            <a:pPr lvl="1"/>
            <a:r>
              <a:rPr lang="en-US" dirty="0"/>
              <a:t>Do you really understand the concept?  Perhaps</a:t>
            </a:r>
          </a:p>
          <a:p>
            <a:pPr lvl="1"/>
            <a:r>
              <a:rPr lang="en-US" dirty="0"/>
              <a:t>Have you defined it precisely, unambiguously, uniquely?  Probably not</a:t>
            </a:r>
          </a:p>
          <a:p>
            <a:pPr marL="457200" lvl="1" indent="0">
              <a:buNone/>
            </a:pPr>
            <a:endParaRPr lang="en-US" dirty="0"/>
          </a:p>
          <a:p>
            <a:pPr marL="0" indent="0">
              <a:buNone/>
            </a:pPr>
            <a:r>
              <a:rPr lang="en-US" dirty="0"/>
              <a:t>If you can measure something, then can analyze, assess, improve, etc.</a:t>
            </a:r>
          </a:p>
          <a:p>
            <a:pPr lvl="1"/>
            <a:r>
              <a:rPr lang="en-US" dirty="0"/>
              <a:t>Conceptual clarity, representational crispness, repeatable</a:t>
            </a:r>
          </a:p>
          <a:p>
            <a:pPr lvl="1"/>
            <a:r>
              <a:rPr lang="en-US" dirty="0"/>
              <a:t>If not, then people are stuck at talking about what they are talking about</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F86118B-D826-40E3-895B-206C63076FBF}"/>
              </a:ext>
            </a:extLst>
          </p:cNvPr>
          <p:cNvSpPr>
            <a:spLocks noGrp="1"/>
          </p:cNvSpPr>
          <p:nvPr>
            <p:ph type="sldNum" sz="quarter" idx="12"/>
          </p:nvPr>
        </p:nvSpPr>
        <p:spPr/>
        <p:txBody>
          <a:bodyPr/>
          <a:lstStyle/>
          <a:p>
            <a:fld id="{B31A39DF-61A9-4ACA-B734-536BAC9BE44A}" type="slidenum">
              <a:rPr lang="en-US" smtClean="0"/>
              <a:t>5</a:t>
            </a:fld>
            <a:endParaRPr lang="en-US"/>
          </a:p>
        </p:txBody>
      </p:sp>
    </p:spTree>
    <p:extLst>
      <p:ext uri="{BB962C8B-B14F-4D97-AF65-F5344CB8AC3E}">
        <p14:creationId xmlns:p14="http://schemas.microsoft.com/office/powerpoint/2010/main" val="4117232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9B24-9B71-4AB9-B777-CEDB9F87BB34}"/>
              </a:ext>
            </a:extLst>
          </p:cNvPr>
          <p:cNvSpPr>
            <a:spLocks noGrp="1"/>
          </p:cNvSpPr>
          <p:nvPr>
            <p:ph type="title"/>
          </p:nvPr>
        </p:nvSpPr>
        <p:spPr/>
        <p:txBody>
          <a:bodyPr/>
          <a:lstStyle/>
          <a:p>
            <a:r>
              <a:rPr lang="en-US" dirty="0"/>
              <a:t>Essential, necessary, elusive</a:t>
            </a:r>
          </a:p>
        </p:txBody>
      </p:sp>
      <p:sp>
        <p:nvSpPr>
          <p:cNvPr id="3" name="Content Placeholder 2">
            <a:extLst>
              <a:ext uri="{FF2B5EF4-FFF2-40B4-BE49-F238E27FC236}">
                <a16:creationId xmlns:a16="http://schemas.microsoft.com/office/drawing/2014/main" id="{5885E54A-DCCE-4026-B8C7-1A316A735733}"/>
              </a:ext>
            </a:extLst>
          </p:cNvPr>
          <p:cNvSpPr>
            <a:spLocks noGrp="1"/>
          </p:cNvSpPr>
          <p:nvPr>
            <p:ph idx="1"/>
          </p:nvPr>
        </p:nvSpPr>
        <p:spPr>
          <a:xfrm>
            <a:off x="838199" y="1825625"/>
            <a:ext cx="10797989" cy="4667250"/>
          </a:xfrm>
        </p:spPr>
        <p:txBody>
          <a:bodyPr>
            <a:normAutofit lnSpcReduction="10000"/>
          </a:bodyPr>
          <a:lstStyle/>
          <a:p>
            <a:pPr marL="514350" indent="-514350">
              <a:buAutoNum type="arabicPeriod"/>
            </a:pPr>
            <a:r>
              <a:rPr lang="en-US" b="1" i="0" u="none" strike="noStrike" baseline="0" dirty="0">
                <a:solidFill>
                  <a:srgbClr val="000000"/>
                </a:solidFill>
                <a:latin typeface="Calibri" panose="020F0502020204030204" pitchFamily="34" charset="0"/>
              </a:rPr>
              <a:t>Metrics are essential</a:t>
            </a:r>
            <a:r>
              <a:rPr lang="en-US" b="0" i="0" u="none" strike="noStrike" baseline="0" dirty="0">
                <a:solidFill>
                  <a:srgbClr val="000000"/>
                </a:solidFill>
                <a:latin typeface="Calibri" panose="020F0502020204030204" pitchFamily="34" charset="0"/>
              </a:rPr>
              <a:t>. Too many AI systems have ill-defined metrics that do not align with the ambitious goals being pursued. </a:t>
            </a:r>
          </a:p>
          <a:p>
            <a:pPr marL="514350" indent="-514350">
              <a:buNone/>
            </a:pPr>
            <a:endParaRPr lang="en-US" b="0" i="0" u="none" strike="noStrike" baseline="0" dirty="0">
              <a:solidFill>
                <a:srgbClr val="000000"/>
              </a:solidFill>
              <a:latin typeface="Calibri" panose="020F0502020204030204" pitchFamily="34" charset="0"/>
            </a:endParaRPr>
          </a:p>
          <a:p>
            <a:pPr marL="514350" indent="-514350">
              <a:buNone/>
            </a:pPr>
            <a:r>
              <a:rPr lang="en-US" b="0" i="0" u="none" strike="noStrike" baseline="0" dirty="0">
                <a:solidFill>
                  <a:srgbClr val="000000"/>
                </a:solidFill>
                <a:latin typeface="Calibri" panose="020F0502020204030204" pitchFamily="34" charset="0"/>
              </a:rPr>
              <a:t>2.  </a:t>
            </a:r>
            <a:r>
              <a:rPr lang="en-US" b="1" i="0" u="none" strike="noStrike" baseline="0" dirty="0">
                <a:solidFill>
                  <a:srgbClr val="000000"/>
                </a:solidFill>
                <a:latin typeface="Calibri" panose="020F0502020204030204" pitchFamily="34" charset="0"/>
              </a:rPr>
              <a:t>Precise metrics are necessary</a:t>
            </a:r>
            <a:r>
              <a:rPr lang="en-US" b="0" i="0" u="none" strike="noStrike" baseline="0" dirty="0">
                <a:solidFill>
                  <a:srgbClr val="000000"/>
                </a:solidFill>
                <a:latin typeface="Calibri" panose="020F0502020204030204" pitchFamily="34" charset="0"/>
              </a:rPr>
              <a:t>. All claims are suspect if they are not built upon basis that clearly answers common-sense design question “How do you measure that?” </a:t>
            </a:r>
          </a:p>
          <a:p>
            <a:pPr lvl="1"/>
            <a:r>
              <a:rPr lang="en-US" b="0" i="0" u="none" strike="noStrike" baseline="0" dirty="0">
                <a:solidFill>
                  <a:srgbClr val="000000"/>
                </a:solidFill>
                <a:latin typeface="Calibri" panose="020F0502020204030204" pitchFamily="34" charset="0"/>
              </a:rPr>
              <a:t>Carpenter’s motto is good heuristic: measure twice, cut once…</a:t>
            </a:r>
          </a:p>
          <a:p>
            <a:pPr marL="514350" indent="-514350">
              <a:buNone/>
            </a:pPr>
            <a:endParaRPr lang="en-US" b="0" i="0" u="none" strike="noStrike" baseline="0" dirty="0">
              <a:solidFill>
                <a:srgbClr val="000000"/>
              </a:solidFill>
              <a:latin typeface="Calibri" panose="020F0502020204030204" pitchFamily="34" charset="0"/>
            </a:endParaRPr>
          </a:p>
          <a:p>
            <a:pPr marL="514350" indent="-514350">
              <a:buNone/>
            </a:pPr>
            <a:r>
              <a:rPr lang="en-US" b="0" i="0" u="none" strike="noStrike" baseline="0" dirty="0">
                <a:solidFill>
                  <a:srgbClr val="000000"/>
                </a:solidFill>
                <a:latin typeface="Calibri" panose="020F0502020204030204" pitchFamily="34" charset="0"/>
              </a:rPr>
              <a:t>3.  </a:t>
            </a:r>
            <a:r>
              <a:rPr lang="en-US" b="1" i="0" u="none" strike="noStrike" baseline="0" dirty="0">
                <a:solidFill>
                  <a:srgbClr val="000000"/>
                </a:solidFill>
                <a:latin typeface="Calibri" panose="020F0502020204030204" pitchFamily="34" charset="0"/>
              </a:rPr>
              <a:t>General metrics are elusive</a:t>
            </a:r>
            <a:r>
              <a:rPr lang="en-US" b="0" i="0" u="none" strike="noStrike" baseline="0" dirty="0">
                <a:solidFill>
                  <a:srgbClr val="000000"/>
                </a:solidFill>
                <a:latin typeface="Calibri" panose="020F0502020204030204" pitchFamily="34" charset="0"/>
              </a:rPr>
              <a:t>. Metrics must inform the successful evaluations of objectives or else they are confusing and counterproductive. </a:t>
            </a:r>
          </a:p>
          <a:p>
            <a:pPr marL="0" indent="0">
              <a:buNone/>
            </a:pPr>
            <a:endParaRPr lang="en-US" sz="4000" dirty="0"/>
          </a:p>
        </p:txBody>
      </p:sp>
      <p:sp>
        <p:nvSpPr>
          <p:cNvPr id="4" name="Slide Number Placeholder 3">
            <a:extLst>
              <a:ext uri="{FF2B5EF4-FFF2-40B4-BE49-F238E27FC236}">
                <a16:creationId xmlns:a16="http://schemas.microsoft.com/office/drawing/2014/main" id="{CBEE18B7-6268-4226-A008-D5BD7439B7F5}"/>
              </a:ext>
            </a:extLst>
          </p:cNvPr>
          <p:cNvSpPr>
            <a:spLocks noGrp="1"/>
          </p:cNvSpPr>
          <p:nvPr>
            <p:ph type="sldNum" sz="quarter" idx="12"/>
          </p:nvPr>
        </p:nvSpPr>
        <p:spPr/>
        <p:txBody>
          <a:bodyPr/>
          <a:lstStyle/>
          <a:p>
            <a:fld id="{B31A39DF-61A9-4ACA-B734-536BAC9BE44A}" type="slidenum">
              <a:rPr lang="en-US" smtClean="0"/>
              <a:t>6</a:t>
            </a:fld>
            <a:endParaRPr lang="en-US"/>
          </a:p>
        </p:txBody>
      </p:sp>
    </p:spTree>
    <p:extLst>
      <p:ext uri="{BB962C8B-B14F-4D97-AF65-F5344CB8AC3E}">
        <p14:creationId xmlns:p14="http://schemas.microsoft.com/office/powerpoint/2010/main" val="188606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4C13-ABAE-4E33-9D71-AFC9C8ADA0F6}"/>
              </a:ext>
            </a:extLst>
          </p:cNvPr>
          <p:cNvSpPr>
            <a:spLocks noGrp="1"/>
          </p:cNvSpPr>
          <p:nvPr>
            <p:ph type="title"/>
          </p:nvPr>
        </p:nvSpPr>
        <p:spPr/>
        <p:txBody>
          <a:bodyPr/>
          <a:lstStyle/>
          <a:p>
            <a:r>
              <a:rPr lang="en-US" dirty="0"/>
              <a:t>Who’s in charge?  People, software, nothing?</a:t>
            </a:r>
          </a:p>
        </p:txBody>
      </p:sp>
      <p:sp>
        <p:nvSpPr>
          <p:cNvPr id="3" name="Content Placeholder 2">
            <a:extLst>
              <a:ext uri="{FF2B5EF4-FFF2-40B4-BE49-F238E27FC236}">
                <a16:creationId xmlns:a16="http://schemas.microsoft.com/office/drawing/2014/main" id="{88DAD100-47DE-467D-A3FD-943B5BD59FFC}"/>
              </a:ext>
            </a:extLst>
          </p:cNvPr>
          <p:cNvSpPr>
            <a:spLocks noGrp="1"/>
          </p:cNvSpPr>
          <p:nvPr>
            <p:ph idx="1"/>
          </p:nvPr>
        </p:nvSpPr>
        <p:spPr>
          <a:xfrm>
            <a:off x="838199" y="1825624"/>
            <a:ext cx="11186161" cy="5032375"/>
          </a:xfrm>
        </p:spPr>
        <p:txBody>
          <a:bodyPr>
            <a:normAutofit fontScale="92500"/>
          </a:bodyPr>
          <a:lstStyle/>
          <a:p>
            <a:pPr marL="0" indent="0">
              <a:buNone/>
            </a:pPr>
            <a:r>
              <a:rPr lang="en-US" sz="3200" b="1" i="0" u="none" strike="noStrike" baseline="0" dirty="0">
                <a:solidFill>
                  <a:srgbClr val="000000"/>
                </a:solidFill>
                <a:latin typeface="Calibri" panose="020F0502020204030204" pitchFamily="34" charset="0"/>
              </a:rPr>
              <a:t>Humans own ethical responsibility and authority</a:t>
            </a:r>
            <a:r>
              <a:rPr lang="en-US" sz="3200" b="0" i="0" u="none" strike="noStrike" baseline="0" dirty="0">
                <a:solidFill>
                  <a:srgbClr val="000000"/>
                </a:solidFill>
                <a:latin typeface="Calibri" panose="020F0502020204030204" pitchFamily="34" charset="0"/>
              </a:rPr>
              <a:t>. </a:t>
            </a:r>
          </a:p>
          <a:p>
            <a:pPr lvl="1"/>
            <a:r>
              <a:rPr lang="en-US" sz="2800" b="0" i="0" u="none" strike="noStrike" baseline="0" dirty="0">
                <a:solidFill>
                  <a:srgbClr val="000000"/>
                </a:solidFill>
                <a:latin typeface="Calibri" panose="020F0502020204030204" pitchFamily="34" charset="0"/>
              </a:rPr>
              <a:t>Legitimacy cannot be fully delegated as ill-defined “autonomy” in AI systems.  </a:t>
            </a:r>
          </a:p>
          <a:p>
            <a:pPr lvl="1"/>
            <a:r>
              <a:rPr lang="en-US" sz="2800" b="0" i="0" u="none" strike="noStrike" baseline="0" dirty="0">
                <a:solidFill>
                  <a:srgbClr val="000000"/>
                </a:solidFill>
                <a:latin typeface="Calibri" panose="020F0502020204030204" pitchFamily="34" charset="0"/>
              </a:rPr>
              <a:t>There is no omniscient Delphic-ora</a:t>
            </a:r>
            <a:r>
              <a:rPr lang="en-US" sz="2800" dirty="0">
                <a:solidFill>
                  <a:srgbClr val="000000"/>
                </a:solidFill>
                <a:latin typeface="Calibri" panose="020F0502020204030204" pitchFamily="34" charset="0"/>
              </a:rPr>
              <a:t>cle homunculus agent.</a:t>
            </a:r>
            <a:endParaRPr lang="en-US" sz="2800" b="0" i="0" u="none" strike="noStrike" baseline="0" dirty="0">
              <a:solidFill>
                <a:srgbClr val="000000"/>
              </a:solidFill>
              <a:latin typeface="Calibri" panose="020F0502020204030204" pitchFamily="34" charset="0"/>
            </a:endParaRPr>
          </a:p>
          <a:p>
            <a:pPr lvl="1"/>
            <a:r>
              <a:rPr lang="en-US" sz="2800" dirty="0">
                <a:solidFill>
                  <a:srgbClr val="000000"/>
                </a:solidFill>
                <a:latin typeface="Calibri" panose="020F0502020204030204" pitchFamily="34" charset="0"/>
              </a:rPr>
              <a:t>Human-machine combinations can (and perhaps must) be effective</a:t>
            </a:r>
            <a:endParaRPr lang="en-US" sz="2800" b="0" i="0" u="none" strike="noStrike" baseline="0" dirty="0">
              <a:solidFill>
                <a:srgbClr val="000000"/>
              </a:solidFill>
              <a:latin typeface="Calibri" panose="020F0502020204030204" pitchFamily="34" charset="0"/>
            </a:endParaRPr>
          </a:p>
          <a:p>
            <a:pPr marL="457200" lvl="1" indent="0">
              <a:buNone/>
            </a:pPr>
            <a:endParaRPr lang="en-US" sz="2800" dirty="0">
              <a:solidFill>
                <a:srgbClr val="000000"/>
              </a:solidFill>
              <a:latin typeface="Calibri" panose="020F0502020204030204" pitchFamily="34" charset="0"/>
            </a:endParaRPr>
          </a:p>
          <a:p>
            <a:pPr marL="0" indent="0">
              <a:buNone/>
            </a:pPr>
            <a:r>
              <a:rPr lang="en-US" sz="3200" dirty="0">
                <a:solidFill>
                  <a:srgbClr val="000000"/>
                </a:solidFill>
                <a:latin typeface="Calibri" panose="020F0502020204030204" pitchFamily="34" charset="0"/>
              </a:rPr>
              <a:t>Ar</a:t>
            </a:r>
            <a:r>
              <a:rPr lang="en-US" sz="3200" b="0" i="0" u="none" strike="noStrike" baseline="0" dirty="0">
                <a:solidFill>
                  <a:srgbClr val="000000"/>
                </a:solidFill>
                <a:latin typeface="Calibri" panose="020F0502020204030204" pitchFamily="34" charset="0"/>
              </a:rPr>
              <a:t>e we interested in deciding (making moral judgements) whether specific activities are ethical or not?</a:t>
            </a:r>
          </a:p>
          <a:p>
            <a:pPr lvl="1"/>
            <a:r>
              <a:rPr lang="en-US" sz="2800" b="0" i="0" u="none" strike="noStrike" baseline="0" dirty="0">
                <a:solidFill>
                  <a:srgbClr val="000000"/>
                </a:solidFill>
                <a:latin typeface="Calibri" panose="020F0502020204030204" pitchFamily="34" charset="0"/>
              </a:rPr>
              <a:t>Responsibility of human actors carrying out shared laws, governance.</a:t>
            </a:r>
          </a:p>
          <a:p>
            <a:pPr lvl="1"/>
            <a:r>
              <a:rPr lang="en-US" sz="2800" dirty="0">
                <a:solidFill>
                  <a:srgbClr val="000000"/>
                </a:solidFill>
                <a:latin typeface="Calibri" panose="020F0502020204030204" pitchFamily="34" charset="0"/>
              </a:rPr>
              <a:t>Machines not culpable, legally/ethically/morally, but still can be dangerous.</a:t>
            </a:r>
          </a:p>
          <a:p>
            <a:pPr lvl="1"/>
            <a:r>
              <a:rPr lang="en-US" sz="2800" b="0" i="0" u="none" strike="noStrike" baseline="0" dirty="0">
                <a:solidFill>
                  <a:srgbClr val="000000"/>
                </a:solidFill>
                <a:latin typeface="Calibri" panose="020F0502020204030204" pitchFamily="34" charset="0"/>
              </a:rPr>
              <a:t>In-between case: some human-led organizations avoid responsibility by deferring agency to “autonomous” actors, unsafe/unethical deployment</a:t>
            </a:r>
          </a:p>
        </p:txBody>
      </p:sp>
      <p:sp>
        <p:nvSpPr>
          <p:cNvPr id="4" name="Slide Number Placeholder 3">
            <a:extLst>
              <a:ext uri="{FF2B5EF4-FFF2-40B4-BE49-F238E27FC236}">
                <a16:creationId xmlns:a16="http://schemas.microsoft.com/office/drawing/2014/main" id="{594BD2FE-70A5-40BE-9723-9D3C870E9226}"/>
              </a:ext>
            </a:extLst>
          </p:cNvPr>
          <p:cNvSpPr>
            <a:spLocks noGrp="1"/>
          </p:cNvSpPr>
          <p:nvPr>
            <p:ph type="sldNum" sz="quarter" idx="12"/>
          </p:nvPr>
        </p:nvSpPr>
        <p:spPr/>
        <p:txBody>
          <a:bodyPr/>
          <a:lstStyle/>
          <a:p>
            <a:fld id="{B31A39DF-61A9-4ACA-B734-536BAC9BE44A}" type="slidenum">
              <a:rPr lang="en-US" smtClean="0"/>
              <a:t>7</a:t>
            </a:fld>
            <a:endParaRPr lang="en-US" dirty="0"/>
          </a:p>
        </p:txBody>
      </p:sp>
    </p:spTree>
    <p:extLst>
      <p:ext uri="{BB962C8B-B14F-4D97-AF65-F5344CB8AC3E}">
        <p14:creationId xmlns:p14="http://schemas.microsoft.com/office/powerpoint/2010/main" val="210142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945565" cy="1325563"/>
          </a:xfrm>
        </p:spPr>
        <p:txBody>
          <a:bodyPr>
            <a:normAutofit/>
          </a:bodyPr>
          <a:lstStyle/>
          <a:p>
            <a:r>
              <a:rPr lang="en-US" sz="4200" dirty="0"/>
              <a:t>DoD Directive: Autonomy in Weapon Systems</a:t>
            </a:r>
          </a:p>
        </p:txBody>
      </p:sp>
      <p:sp>
        <p:nvSpPr>
          <p:cNvPr id="5" name="Content Placeholder 4"/>
          <p:cNvSpPr>
            <a:spLocks noGrp="1"/>
          </p:cNvSpPr>
          <p:nvPr>
            <p:ph idx="1"/>
          </p:nvPr>
        </p:nvSpPr>
        <p:spPr>
          <a:xfrm>
            <a:off x="838199" y="1825625"/>
            <a:ext cx="10899373" cy="4907684"/>
          </a:xfrm>
        </p:spPr>
        <p:txBody>
          <a:bodyPr>
            <a:normAutofit fontScale="92500"/>
          </a:bodyPr>
          <a:lstStyle/>
          <a:p>
            <a:r>
              <a:rPr lang="en-US" sz="2600" dirty="0">
                <a:hlinkClick r:id="rId3"/>
              </a:rPr>
              <a:t>DoD Directive 3000.09</a:t>
            </a:r>
            <a:r>
              <a:rPr lang="en-US" sz="2600" dirty="0"/>
              <a:t>, 21 NOV 2012 with change 1, 8 May 2017</a:t>
            </a:r>
          </a:p>
          <a:p>
            <a:r>
              <a:rPr lang="en-US" sz="2600" dirty="0"/>
              <a:t>Original and update signed by DEPSECDEF Ashton Carter</a:t>
            </a:r>
          </a:p>
          <a:p>
            <a:pPr marL="0" indent="0">
              <a:buNone/>
            </a:pPr>
            <a:r>
              <a:rPr lang="en-US" sz="2000" dirty="0"/>
              <a:t>1. PURPOSE</a:t>
            </a:r>
          </a:p>
          <a:p>
            <a:pPr marL="228600" lvl="1" indent="0">
              <a:buNone/>
            </a:pPr>
            <a:r>
              <a:rPr lang="en-US" sz="2200" dirty="0"/>
              <a:t>a. Establishes DoD policy and assigns responsibilities for the development and use of autonomous and semi-autonomous functions in weapon systems, including manned and unmanned platforms.</a:t>
            </a:r>
          </a:p>
          <a:p>
            <a:pPr marL="228600" lvl="1" indent="0">
              <a:buNone/>
            </a:pPr>
            <a:r>
              <a:rPr lang="en-US" sz="2200" dirty="0"/>
              <a:t>b. Establishes guidelines designed to minimize the probability and consequences of failures in autonomous and semi-autonomous weapon systems that could lead to unintended engagements.</a:t>
            </a:r>
          </a:p>
          <a:p>
            <a:pPr marL="0" indent="0">
              <a:buNone/>
            </a:pPr>
            <a:r>
              <a:rPr lang="en-US" sz="2000" dirty="0"/>
              <a:t>4. POLICY (excerpted)</a:t>
            </a:r>
          </a:p>
          <a:p>
            <a:pPr marL="228600" lvl="1" indent="0">
              <a:buNone/>
            </a:pPr>
            <a:r>
              <a:rPr lang="en-US" sz="2200" dirty="0"/>
              <a:t>a. Autonomous and semi-autonomous weapon systems shall be designed to allow commanders and operators to exercise appropriate levels of human judgment over the use of force.</a:t>
            </a:r>
          </a:p>
          <a:p>
            <a:pPr marL="228600" lvl="1" indent="0">
              <a:buNone/>
            </a:pPr>
            <a:r>
              <a:rPr lang="en-US" sz="2200" dirty="0"/>
              <a:t>b. Persons who authorize the use of, direct the use of, or operate autonomous and semi-autonomous weapon systems must do so with appropriate care and in accordance with the law of war, applicable treaties, weapon system safety rules, and applicable rules of engagement (ROE). </a:t>
            </a:r>
            <a:r>
              <a:rPr lang="en-US" dirty="0"/>
              <a:t>[…]</a:t>
            </a:r>
            <a:endParaRPr lang="en-US" sz="2200" dirty="0"/>
          </a:p>
          <a:p>
            <a:pPr marL="0" lvl="1" indent="0">
              <a:buNone/>
            </a:pPr>
            <a:r>
              <a:rPr lang="en-US" sz="2100" dirty="0"/>
              <a:t>6. RELEASABILITY. Cleared for public release. </a:t>
            </a:r>
            <a:r>
              <a:rPr lang="en-US" sz="1600" dirty="0"/>
              <a:t>[…]</a:t>
            </a:r>
          </a:p>
        </p:txBody>
      </p:sp>
      <p:pic>
        <p:nvPicPr>
          <p:cNvPr id="2" name="Picture 1"/>
          <p:cNvPicPr>
            <a:picLocks noChangeAspect="1"/>
          </p:cNvPicPr>
          <p:nvPr/>
        </p:nvPicPr>
        <p:blipFill>
          <a:blip r:embed="rId4"/>
          <a:stretch>
            <a:fillRect/>
          </a:stretch>
        </p:blipFill>
        <p:spPr>
          <a:xfrm>
            <a:off x="10825254" y="486207"/>
            <a:ext cx="1176166" cy="1162247"/>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a:t>
            </a:fld>
            <a:endParaRPr lang="en-US"/>
          </a:p>
        </p:txBody>
      </p:sp>
      <p:sp>
        <p:nvSpPr>
          <p:cNvPr id="6" name="TextBox 5"/>
          <p:cNvSpPr txBox="1"/>
          <p:nvPr/>
        </p:nvSpPr>
        <p:spPr>
          <a:xfrm>
            <a:off x="9828494" y="1782165"/>
            <a:ext cx="2039815" cy="1200329"/>
          </a:xfrm>
          <a:prstGeom prst="rect">
            <a:avLst/>
          </a:prstGeom>
          <a:noFill/>
          <a:ln w="19050">
            <a:solidFill>
              <a:srgbClr val="C00000"/>
            </a:solidFill>
          </a:ln>
        </p:spPr>
        <p:txBody>
          <a:bodyPr wrap="square" rtlCol="0">
            <a:spAutoFit/>
          </a:bodyPr>
          <a:lstStyle/>
          <a:p>
            <a:pPr algn="ctr"/>
            <a:r>
              <a:rPr lang="en-US" sz="2400" b="1" dirty="0">
                <a:solidFill>
                  <a:srgbClr val="C00000"/>
                </a:solidFill>
              </a:rPr>
              <a:t>CONTROLLING REFERENCE FOR U.S. DOD</a:t>
            </a:r>
          </a:p>
        </p:txBody>
      </p:sp>
    </p:spTree>
    <p:extLst>
      <p:ext uri="{BB962C8B-B14F-4D97-AF65-F5344CB8AC3E}">
        <p14:creationId xmlns:p14="http://schemas.microsoft.com/office/powerpoint/2010/main" val="286589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EA67-CB2D-419A-81E3-A0F341031D6C}"/>
              </a:ext>
            </a:extLst>
          </p:cNvPr>
          <p:cNvSpPr>
            <a:spLocks noGrp="1"/>
          </p:cNvSpPr>
          <p:nvPr>
            <p:ph type="title"/>
          </p:nvPr>
        </p:nvSpPr>
        <p:spPr/>
        <p:txBody>
          <a:bodyPr/>
          <a:lstStyle/>
          <a:p>
            <a:r>
              <a:rPr lang="en-US" dirty="0"/>
              <a:t>People first – machines under human control</a:t>
            </a:r>
          </a:p>
        </p:txBody>
      </p:sp>
      <p:sp>
        <p:nvSpPr>
          <p:cNvPr id="3" name="Content Placeholder 2">
            <a:extLst>
              <a:ext uri="{FF2B5EF4-FFF2-40B4-BE49-F238E27FC236}">
                <a16:creationId xmlns:a16="http://schemas.microsoft.com/office/drawing/2014/main" id="{EA81C6AF-9CD9-4B97-9583-F1EFC48EF2B5}"/>
              </a:ext>
            </a:extLst>
          </p:cNvPr>
          <p:cNvSpPr>
            <a:spLocks noGrp="1"/>
          </p:cNvSpPr>
          <p:nvPr>
            <p:ph idx="1"/>
          </p:nvPr>
        </p:nvSpPr>
        <p:spPr>
          <a:xfrm>
            <a:off x="838199" y="1825625"/>
            <a:ext cx="10773747" cy="4598502"/>
          </a:xfrm>
        </p:spPr>
        <p:txBody>
          <a:bodyPr>
            <a:normAutofit/>
          </a:bodyPr>
          <a:lstStyle/>
          <a:p>
            <a:pPr marL="0" indent="0">
              <a:buNone/>
            </a:pPr>
            <a:r>
              <a:rPr lang="en-US" dirty="0"/>
              <a:t>Only humans have authority, responsibility and accountability for actions with potential for lethal outcomes. </a:t>
            </a:r>
          </a:p>
          <a:p>
            <a:r>
              <a:rPr lang="en-US" dirty="0"/>
              <a:t>Includes responsibility for unmanned systems under their command</a:t>
            </a:r>
          </a:p>
          <a:p>
            <a:pPr marL="0" indent="0">
              <a:buNone/>
            </a:pPr>
            <a:endParaRPr lang="en-US" dirty="0"/>
          </a:p>
          <a:p>
            <a:pPr marL="0" indent="0">
              <a:buNone/>
            </a:pPr>
            <a:r>
              <a:rPr lang="en-US" dirty="0"/>
              <a:t>Guiding heuristics for designing new AI-enabled mission capabilities:</a:t>
            </a:r>
          </a:p>
          <a:p>
            <a:pPr marL="514350" indent="-514350">
              <a:buFont typeface="+mj-lt"/>
              <a:buAutoNum type="alphaLcPeriod"/>
            </a:pPr>
            <a:r>
              <a:rPr lang="en-US" dirty="0"/>
              <a:t>How do humans accomplish such goal tasks today?</a:t>
            </a:r>
          </a:p>
          <a:p>
            <a:pPr marL="514350" indent="-514350">
              <a:buFont typeface="+mj-lt"/>
              <a:buAutoNum type="alphaLcPeriod"/>
            </a:pPr>
            <a:r>
              <a:rPr lang="en-US" dirty="0"/>
              <a:t>How might unmanned systems accomplish similar tasks in future?</a:t>
            </a:r>
          </a:p>
          <a:p>
            <a:pPr marL="514350" indent="-514350">
              <a:buFont typeface="+mj-lt"/>
              <a:buAutoNum type="alphaLcPeriod"/>
            </a:pPr>
            <a:r>
              <a:rPr lang="en-US" dirty="0"/>
              <a:t>How can human commanders safely direct and supervise such systems, retaining moral and legal authority over operations?</a:t>
            </a:r>
          </a:p>
          <a:p>
            <a:endParaRPr lang="en-US" dirty="0"/>
          </a:p>
        </p:txBody>
      </p:sp>
      <p:sp>
        <p:nvSpPr>
          <p:cNvPr id="4" name="Slide Number Placeholder 3">
            <a:extLst>
              <a:ext uri="{FF2B5EF4-FFF2-40B4-BE49-F238E27FC236}">
                <a16:creationId xmlns:a16="http://schemas.microsoft.com/office/drawing/2014/main" id="{709C5726-7470-47F7-9505-5BBFF9D70B30}"/>
              </a:ext>
            </a:extLst>
          </p:cNvPr>
          <p:cNvSpPr>
            <a:spLocks noGrp="1"/>
          </p:cNvSpPr>
          <p:nvPr>
            <p:ph type="sldNum" sz="quarter" idx="12"/>
          </p:nvPr>
        </p:nvSpPr>
        <p:spPr/>
        <p:txBody>
          <a:bodyPr/>
          <a:lstStyle/>
          <a:p>
            <a:fld id="{B31A39DF-61A9-4ACA-B734-536BAC9BE44A}" type="slidenum">
              <a:rPr lang="en-US" smtClean="0"/>
              <a:t>9</a:t>
            </a:fld>
            <a:endParaRPr lang="en-US"/>
          </a:p>
        </p:txBody>
      </p:sp>
      <p:sp>
        <p:nvSpPr>
          <p:cNvPr id="5" name="TextBox 4">
            <a:extLst>
              <a:ext uri="{FF2B5EF4-FFF2-40B4-BE49-F238E27FC236}">
                <a16:creationId xmlns:a16="http://schemas.microsoft.com/office/drawing/2014/main" id="{51EE1051-CA2A-4A4A-93C3-A86A40FF1ABE}"/>
              </a:ext>
            </a:extLst>
          </p:cNvPr>
          <p:cNvSpPr txBox="1"/>
          <p:nvPr/>
        </p:nvSpPr>
        <p:spPr>
          <a:xfrm rot="2583915">
            <a:off x="10883152" y="300317"/>
            <a:ext cx="1927412" cy="400110"/>
          </a:xfrm>
          <a:prstGeom prst="rect">
            <a:avLst/>
          </a:prstGeom>
          <a:noFill/>
        </p:spPr>
        <p:txBody>
          <a:bodyPr wrap="square" rtlCol="0">
            <a:spAutoFit/>
          </a:bodyPr>
          <a:lstStyle/>
          <a:p>
            <a:r>
              <a:rPr lang="en-US" sz="2000" dirty="0">
                <a:solidFill>
                  <a:srgbClr val="FFFF00"/>
                </a:solidFill>
                <a:highlight>
                  <a:srgbClr val="0000FF"/>
                </a:highlight>
              </a:rPr>
              <a:t>___</a:t>
            </a:r>
            <a:r>
              <a:rPr lang="en-US" sz="2000" u="sng" dirty="0">
                <a:solidFill>
                  <a:srgbClr val="FFFF00"/>
                </a:solidFill>
                <a:highlight>
                  <a:srgbClr val="0000FF"/>
                </a:highlight>
              </a:rPr>
              <a:t>REPEAT</a:t>
            </a:r>
            <a:r>
              <a:rPr lang="en-US" sz="2000" dirty="0">
                <a:solidFill>
                  <a:srgbClr val="FFFF00"/>
                </a:solidFill>
                <a:highlight>
                  <a:srgbClr val="0000FF"/>
                </a:highlight>
              </a:rPr>
              <a:t>___   </a:t>
            </a:r>
          </a:p>
        </p:txBody>
      </p:sp>
    </p:spTree>
    <p:extLst>
      <p:ext uri="{BB962C8B-B14F-4D97-AF65-F5344CB8AC3E}">
        <p14:creationId xmlns:p14="http://schemas.microsoft.com/office/powerpoint/2010/main" val="1142062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FA350CCE457840931A639CE07B622B" ma:contentTypeVersion="12" ma:contentTypeDescription="Create a new document." ma:contentTypeScope="" ma:versionID="a0382fb118cefdbb55ac11296754e6ed">
  <xsd:schema xmlns:xsd="http://www.w3.org/2001/XMLSchema" xmlns:xs="http://www.w3.org/2001/XMLSchema" xmlns:p="http://schemas.microsoft.com/office/2006/metadata/properties" xmlns:ns2="bbd432d1-c620-4a1f-b338-5f9054deebca" xmlns:ns3="fadcc1e0-0e88-4f20-9ad4-5c0676066e76" targetNamespace="http://schemas.microsoft.com/office/2006/metadata/properties" ma:root="true" ma:fieldsID="aa6ae4c82b9f39863ae78921b9a637ac" ns2:_="" ns3:_="">
    <xsd:import namespace="bbd432d1-c620-4a1f-b338-5f9054deebca"/>
    <xsd:import namespace="fadcc1e0-0e88-4f20-9ad4-5c0676066e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d432d1-c620-4a1f-b338-5f9054dee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adcc1e0-0e88-4f20-9ad4-5c0676066e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339EA2-D447-4D17-A8D5-F71D3DF66C48}">
  <ds:schemaRefs>
    <ds:schemaRef ds:uri="http://schemas.microsoft.com/sharepoint/v3/contenttype/forms"/>
  </ds:schemaRefs>
</ds:datastoreItem>
</file>

<file path=customXml/itemProps2.xml><?xml version="1.0" encoding="utf-8"?>
<ds:datastoreItem xmlns:ds="http://schemas.openxmlformats.org/officeDocument/2006/customXml" ds:itemID="{56C5B91B-92A1-40D7-8971-A128B378DA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d432d1-c620-4a1f-b338-5f9054deebca"/>
    <ds:schemaRef ds:uri="fadcc1e0-0e88-4f20-9ad4-5c0676066e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064671-3D6B-4166-BFE8-2056DC38460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25076</TotalTime>
  <Words>2994</Words>
  <Application>Microsoft Office PowerPoint</Application>
  <PresentationFormat>Widescreen</PresentationFormat>
  <Paragraphs>238</Paragraphs>
  <Slides>26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vt:lpstr>
      <vt:lpstr>Arial</vt:lpstr>
      <vt:lpstr>Calibri</vt:lpstr>
      <vt:lpstr>Calibri Light</vt:lpstr>
      <vt:lpstr>Helvetica Neue</vt:lpstr>
      <vt:lpstr>Lato</vt:lpstr>
      <vt:lpstr>Open Sans</vt:lpstr>
      <vt:lpstr>Office Theme</vt:lpstr>
      <vt:lpstr>Meaningful Metrics for Demonstrating  Ethical Supervision of Unmanned Systems</vt:lpstr>
      <vt:lpstr>Most egregious claims …</vt:lpstr>
      <vt:lpstr>Abstract</vt:lpstr>
      <vt:lpstr>First, some centering considerations</vt:lpstr>
      <vt:lpstr>How Do You Measure That?</vt:lpstr>
      <vt:lpstr>Essential, necessary, elusive</vt:lpstr>
      <vt:lpstr>Who’s in charge?  People, software, nothing?</vt:lpstr>
      <vt:lpstr>DoD Directive: Autonomy in Weapon Systems</vt:lpstr>
      <vt:lpstr>People first – machines under human control</vt:lpstr>
      <vt:lpstr>Building Ethical AI -   Moving from Theory to Practice</vt:lpstr>
      <vt:lpstr>Trusting Software and Trusting Data</vt:lpstr>
      <vt:lpstr>Coactive Design and Interdependency Analysis</vt:lpstr>
      <vt:lpstr>Best practice: “Off road, but not offline: How simulation helps advance our Waymo Driver”</vt:lpstr>
      <vt:lpstr>National Security Commission on  Artificial Intelligence (NSCAI)</vt:lpstr>
      <vt:lpstr>Creating virtual environments for evaluating human-machine teaming</vt:lpstr>
      <vt:lpstr>Dimensions of Autonomous Decision-making</vt:lpstr>
      <vt:lpstr>Qualification of unmanned systems: extend Verification Validation Accreditation (V V&amp;A)</vt:lpstr>
      <vt:lpstr>Must…  have….  data…..   more……    data…….    mor</vt:lpstr>
      <vt:lpstr>PowerPoint Presentation</vt:lpstr>
      <vt:lpstr>PowerPoint Presentation</vt:lpstr>
      <vt:lpstr>Imperatives and possibilities in military context</vt:lpstr>
      <vt:lpstr>UNESCO member states adopt the first ever  global agreement on the Ethics of Artificial Intelligence</vt:lpstr>
      <vt:lpstr>Analytic questions of interest – to ethical AI  practitioners</vt:lpstr>
      <vt:lpstr>Conclusions and Recommendations</vt:lpstr>
      <vt:lpstr>Contact</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Control of Unmanned Systems  Exemplar Mission Definitions,</dc:title>
  <dc:creator>brutzman</dc:creator>
  <dc:description>Open-source license https://savage.nps.edu/EthicalControl/license.html</dc:description>
  <cp:lastModifiedBy>Don Brutzman</cp:lastModifiedBy>
  <cp:revision>1722</cp:revision>
  <cp:lastPrinted>2020-01-09T21:36:46Z</cp:lastPrinted>
  <dcterms:created xsi:type="dcterms:W3CDTF">2019-12-08T23:17:12Z</dcterms:created>
  <dcterms:modified xsi:type="dcterms:W3CDTF">2022-03-23T01:53:58Z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0x01010054FA350CCE457840931A639CE07B622B</vt:lpwstr>
  </property>
</Properties>
</file>